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3136" r:id="rId5"/>
    <p:sldId id="3159" r:id="rId6"/>
    <p:sldId id="3205" r:id="rId7"/>
    <p:sldId id="3206" r:id="rId8"/>
    <p:sldId id="3158" r:id="rId9"/>
    <p:sldId id="3168" r:id="rId10"/>
    <p:sldId id="3207" r:id="rId11"/>
    <p:sldId id="3209" r:id="rId12"/>
    <p:sldId id="3198" r:id="rId13"/>
    <p:sldId id="3202" r:id="rId14"/>
    <p:sldId id="3210" r:id="rId15"/>
    <p:sldId id="3201" r:id="rId16"/>
    <p:sldId id="3213" r:id="rId17"/>
    <p:sldId id="3211" r:id="rId18"/>
    <p:sldId id="3142" r:id="rId19"/>
    <p:sldId id="31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5D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788F8-B17A-48B5-8818-36C0938FD8AC}" v="2" dt="2026-05-19T11:50:55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78305" autoAdjust="0"/>
  </p:normalViewPr>
  <p:slideViewPr>
    <p:cSldViewPr snapToGrid="0">
      <p:cViewPr varScale="1">
        <p:scale>
          <a:sx n="64" d="100"/>
          <a:sy n="64" d="100"/>
        </p:scale>
        <p:origin x="13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6BF777-F9C8-4544-979F-F296EFEE9319}" type="doc">
      <dgm:prSet loTypeId="urn:microsoft.com/office/officeart/2005/8/layout/radial5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89AE487C-6FD0-4D71-9F30-4C7F5C1F846B}">
      <dgm:prSet phldrT="[Text]" phldr="0"/>
      <dgm:spPr/>
    </dgm:pt>
    <dgm:pt modelId="{C6E06A57-3975-4659-9AE0-A549F5576A7E}" type="parTrans" cxnId="{D51187E7-DD14-482F-82B3-985CF98CEE6D}">
      <dgm:prSet/>
      <dgm:spPr/>
      <dgm:t>
        <a:bodyPr/>
        <a:lstStyle/>
        <a:p>
          <a:endParaRPr lang="en-GB"/>
        </a:p>
      </dgm:t>
    </dgm:pt>
    <dgm:pt modelId="{63F8A56C-1E57-4BE1-B2A8-B24E2EE0947F}" type="sibTrans" cxnId="{D51187E7-DD14-482F-82B3-985CF98CEE6D}">
      <dgm:prSet/>
      <dgm:spPr/>
      <dgm:t>
        <a:bodyPr/>
        <a:lstStyle/>
        <a:p>
          <a:endParaRPr lang="en-GB"/>
        </a:p>
      </dgm:t>
    </dgm:pt>
    <dgm:pt modelId="{C904BEC1-1D1A-4291-913F-92FD3678AA48}">
      <dgm:prSet phldrT="[Text]" phldr="1"/>
      <dgm:spPr/>
      <dgm:t>
        <a:bodyPr/>
        <a:lstStyle/>
        <a:p>
          <a:endParaRPr lang="en-GB" dirty="0"/>
        </a:p>
      </dgm:t>
    </dgm:pt>
    <dgm:pt modelId="{5CE49585-8FF4-4927-9C37-9988A944265B}" type="parTrans" cxnId="{BE000D25-F4D8-494A-BA56-40ACD5E32F88}">
      <dgm:prSet/>
      <dgm:spPr/>
      <dgm:t>
        <a:bodyPr/>
        <a:lstStyle/>
        <a:p>
          <a:endParaRPr lang="en-GB"/>
        </a:p>
      </dgm:t>
    </dgm:pt>
    <dgm:pt modelId="{5FC455F1-56FF-4E7D-B749-E5ED67053AD3}" type="sibTrans" cxnId="{BE000D25-F4D8-494A-BA56-40ACD5E32F88}">
      <dgm:prSet/>
      <dgm:spPr/>
      <dgm:t>
        <a:bodyPr/>
        <a:lstStyle/>
        <a:p>
          <a:endParaRPr lang="en-GB"/>
        </a:p>
      </dgm:t>
    </dgm:pt>
    <dgm:pt modelId="{31C68088-EF1D-4834-AFA7-A0A8FA8B7968}">
      <dgm:prSet phldrT="[Text]" phldr="0"/>
      <dgm:spPr/>
    </dgm:pt>
    <dgm:pt modelId="{C039F3B2-B3E5-4148-A02D-CE1E0DF7597E}" type="parTrans" cxnId="{59241C9C-12E6-495A-8764-FEAEAABB7CC7}">
      <dgm:prSet/>
      <dgm:spPr/>
      <dgm:t>
        <a:bodyPr/>
        <a:lstStyle/>
        <a:p>
          <a:endParaRPr lang="en-GB"/>
        </a:p>
      </dgm:t>
    </dgm:pt>
    <dgm:pt modelId="{B59B7A56-7A71-411B-96BD-AC1C3DD6F201}" type="sibTrans" cxnId="{59241C9C-12E6-495A-8764-FEAEAABB7CC7}">
      <dgm:prSet/>
      <dgm:spPr/>
      <dgm:t>
        <a:bodyPr/>
        <a:lstStyle/>
        <a:p>
          <a:endParaRPr lang="en-GB"/>
        </a:p>
      </dgm:t>
    </dgm:pt>
    <dgm:pt modelId="{E806E8F8-F555-4B82-804E-7A06076DF74E}">
      <dgm:prSet/>
      <dgm:spPr/>
      <dgm:t>
        <a:bodyPr/>
        <a:lstStyle/>
        <a:p>
          <a:r>
            <a:rPr lang="en-GB" dirty="0"/>
            <a:t>Better Banks </a:t>
          </a:r>
        </a:p>
        <a:p>
          <a:r>
            <a:rPr lang="en-GB" dirty="0"/>
            <a:t>+ </a:t>
          </a:r>
        </a:p>
        <a:p>
          <a:r>
            <a:rPr lang="en-GB" dirty="0"/>
            <a:t>Better Ditches </a:t>
          </a:r>
        </a:p>
        <a:p>
          <a:r>
            <a:rPr lang="en-GB" dirty="0"/>
            <a:t>+ </a:t>
          </a:r>
        </a:p>
        <a:p>
          <a:r>
            <a:rPr lang="en-GB" dirty="0"/>
            <a:t>Better Ponds</a:t>
          </a:r>
        </a:p>
      </dgm:t>
    </dgm:pt>
    <dgm:pt modelId="{890453B2-9D4E-440E-8100-4C7BC47D98E3}" type="parTrans" cxnId="{B91A828C-3E65-4D38-93B7-7EBAD136074F}">
      <dgm:prSet/>
      <dgm:spPr/>
      <dgm:t>
        <a:bodyPr/>
        <a:lstStyle/>
        <a:p>
          <a:endParaRPr lang="en-GB"/>
        </a:p>
      </dgm:t>
    </dgm:pt>
    <dgm:pt modelId="{48F4C712-1063-4157-A43C-A52372EF584D}" type="sibTrans" cxnId="{B91A828C-3E65-4D38-93B7-7EBAD136074F}">
      <dgm:prSet/>
      <dgm:spPr/>
      <dgm:t>
        <a:bodyPr/>
        <a:lstStyle/>
        <a:p>
          <a:endParaRPr lang="en-GB"/>
        </a:p>
      </dgm:t>
    </dgm:pt>
    <dgm:pt modelId="{49658FBF-E4C0-4E85-BC62-B9ABA61C9B73}">
      <dgm:prSet custT="1"/>
      <dgm:spPr/>
      <dgm:t>
        <a:bodyPr/>
        <a:lstStyle/>
        <a:p>
          <a:r>
            <a:rPr lang="en-GB" sz="2400" dirty="0"/>
            <a:t>More space for water, reduce flooding</a:t>
          </a:r>
        </a:p>
      </dgm:t>
    </dgm:pt>
    <dgm:pt modelId="{35345031-C2D3-482F-87E7-E0F39215C977}" type="parTrans" cxnId="{B106D52A-796C-41C2-B7EE-FD05B9EA0699}">
      <dgm:prSet/>
      <dgm:spPr/>
      <dgm:t>
        <a:bodyPr/>
        <a:lstStyle/>
        <a:p>
          <a:endParaRPr lang="en-GB"/>
        </a:p>
      </dgm:t>
    </dgm:pt>
    <dgm:pt modelId="{D313AFAF-B5FD-42ED-83BB-F6A59D40519E}" type="sibTrans" cxnId="{B106D52A-796C-41C2-B7EE-FD05B9EA0699}">
      <dgm:prSet/>
      <dgm:spPr/>
      <dgm:t>
        <a:bodyPr/>
        <a:lstStyle/>
        <a:p>
          <a:endParaRPr lang="en-GB"/>
        </a:p>
      </dgm:t>
    </dgm:pt>
    <dgm:pt modelId="{C95D9F04-EE1C-43E1-A0DE-DF497B3C83ED}">
      <dgm:prSet custT="1"/>
      <dgm:spPr/>
      <dgm:t>
        <a:bodyPr/>
        <a:lstStyle/>
        <a:p>
          <a:r>
            <a:rPr lang="en-GB" sz="2800" dirty="0"/>
            <a:t>Reduce pollution from runoff</a:t>
          </a:r>
        </a:p>
      </dgm:t>
    </dgm:pt>
    <dgm:pt modelId="{D36D9422-018E-4329-8524-520460554D75}" type="parTrans" cxnId="{E47ED246-AA09-45F8-9015-906E65EA2269}">
      <dgm:prSet/>
      <dgm:spPr>
        <a:ln w="31750"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C489A4AF-C41D-49CC-9AAE-1A6693D2A75D}" type="sibTrans" cxnId="{E47ED246-AA09-45F8-9015-906E65EA2269}">
      <dgm:prSet/>
      <dgm:spPr/>
      <dgm:t>
        <a:bodyPr/>
        <a:lstStyle/>
        <a:p>
          <a:endParaRPr lang="en-GB"/>
        </a:p>
      </dgm:t>
    </dgm:pt>
    <dgm:pt modelId="{E92E9868-1107-445A-BB51-F517B4940366}">
      <dgm:prSet custT="1"/>
      <dgm:spPr/>
      <dgm:t>
        <a:bodyPr/>
        <a:lstStyle/>
        <a:p>
          <a:r>
            <a:rPr lang="en-GB" sz="2800" dirty="0"/>
            <a:t>Reduce pressure on sewage system</a:t>
          </a:r>
        </a:p>
      </dgm:t>
    </dgm:pt>
    <dgm:pt modelId="{B8241E21-DDFD-40CF-9E81-0AA74E06C2FD}" type="parTrans" cxnId="{DF76CEE7-6F9D-4077-99FC-D9CFA9744519}">
      <dgm:prSet/>
      <dgm:spPr/>
      <dgm:t>
        <a:bodyPr/>
        <a:lstStyle/>
        <a:p>
          <a:endParaRPr lang="en-GB"/>
        </a:p>
      </dgm:t>
    </dgm:pt>
    <dgm:pt modelId="{F928FB9F-DD56-4CD3-955E-5AA102160BC4}" type="sibTrans" cxnId="{DF76CEE7-6F9D-4077-99FC-D9CFA9744519}">
      <dgm:prSet/>
      <dgm:spPr/>
      <dgm:t>
        <a:bodyPr/>
        <a:lstStyle/>
        <a:p>
          <a:endParaRPr lang="en-GB"/>
        </a:p>
      </dgm:t>
    </dgm:pt>
    <dgm:pt modelId="{7FF343BA-B317-470A-AA02-7FD841FD63EF}">
      <dgm:prSet custT="1"/>
      <dgm:spPr/>
      <dgm:t>
        <a:bodyPr/>
        <a:lstStyle/>
        <a:p>
          <a:r>
            <a:rPr lang="en-GB" sz="2400" dirty="0"/>
            <a:t>More water in the landscape in times of drought</a:t>
          </a:r>
        </a:p>
      </dgm:t>
    </dgm:pt>
    <dgm:pt modelId="{96D71D43-FDBE-48A0-A7A1-65AB7A752E6F}" type="parTrans" cxnId="{5F3214B3-FF08-4E2B-8A86-20C63A7DA89B}">
      <dgm:prSet/>
      <dgm:spPr>
        <a:ln w="31750">
          <a:solidFill>
            <a:schemeClr val="bg1"/>
          </a:solidFill>
        </a:ln>
      </dgm:spPr>
      <dgm:t>
        <a:bodyPr/>
        <a:lstStyle/>
        <a:p>
          <a:endParaRPr lang="en-GB"/>
        </a:p>
      </dgm:t>
    </dgm:pt>
    <dgm:pt modelId="{DCB1DC66-3AEF-4BED-80C3-8C91258A8370}" type="sibTrans" cxnId="{5F3214B3-FF08-4E2B-8A86-20C63A7DA89B}">
      <dgm:prSet/>
      <dgm:spPr/>
      <dgm:t>
        <a:bodyPr/>
        <a:lstStyle/>
        <a:p>
          <a:endParaRPr lang="en-GB"/>
        </a:p>
      </dgm:t>
    </dgm:pt>
    <dgm:pt modelId="{800AED3C-FBFA-4578-BB4B-6F2738FDF297}" type="pres">
      <dgm:prSet presAssocID="{D66BF777-F9C8-4544-979F-F296EFEE931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CC21C1C-2BF9-4BC6-9F1B-D7DD64502C8C}" type="pres">
      <dgm:prSet presAssocID="{E806E8F8-F555-4B82-804E-7A06076DF74E}" presName="centerShape" presStyleLbl="node0" presStyleIdx="0" presStyleCnt="1" custScaleX="203678" custScaleY="204618" custLinFactNeighborX="-11580" custLinFactNeighborY="812"/>
      <dgm:spPr/>
    </dgm:pt>
    <dgm:pt modelId="{F5815A7C-2F4C-4027-808D-B8DA04552453}" type="pres">
      <dgm:prSet presAssocID="{35345031-C2D3-482F-87E7-E0F39215C977}" presName="parTrans" presStyleLbl="sibTrans2D1" presStyleIdx="0" presStyleCnt="4"/>
      <dgm:spPr/>
    </dgm:pt>
    <dgm:pt modelId="{3F7F31DA-4E03-41B4-95B6-488E579E5AB8}" type="pres">
      <dgm:prSet presAssocID="{35345031-C2D3-482F-87E7-E0F39215C977}" presName="connectorText" presStyleLbl="sibTrans2D1" presStyleIdx="0" presStyleCnt="4"/>
      <dgm:spPr/>
    </dgm:pt>
    <dgm:pt modelId="{1BF8B102-ABC4-41C0-9C3C-570FBB72C90A}" type="pres">
      <dgm:prSet presAssocID="{49658FBF-E4C0-4E85-BC62-B9ABA61C9B73}" presName="node" presStyleLbl="node1" presStyleIdx="0" presStyleCnt="4" custScaleX="155674" custScaleY="121524" custRadScaleRad="180335" custRadScaleInc="-171741">
        <dgm:presLayoutVars>
          <dgm:bulletEnabled val="1"/>
        </dgm:presLayoutVars>
      </dgm:prSet>
      <dgm:spPr/>
    </dgm:pt>
    <dgm:pt modelId="{086E9643-9936-47E7-A457-86A530DA2220}" type="pres">
      <dgm:prSet presAssocID="{D36D9422-018E-4329-8524-520460554D75}" presName="parTrans" presStyleLbl="sibTrans2D1" presStyleIdx="1" presStyleCnt="4"/>
      <dgm:spPr/>
    </dgm:pt>
    <dgm:pt modelId="{08F0C7D7-09C0-4F56-9278-D01F3C78C9CF}" type="pres">
      <dgm:prSet presAssocID="{D36D9422-018E-4329-8524-520460554D75}" presName="connectorText" presStyleLbl="sibTrans2D1" presStyleIdx="1" presStyleCnt="4"/>
      <dgm:spPr/>
    </dgm:pt>
    <dgm:pt modelId="{8A5D19A5-B85E-4AC4-9188-7588A2EA93EB}" type="pres">
      <dgm:prSet presAssocID="{C95D9F04-EE1C-43E1-A0DE-DF497B3C83ED}" presName="node" presStyleLbl="node1" presStyleIdx="1" presStyleCnt="4" custScaleX="168517" custScaleY="114306" custRadScaleRad="141400" custRadScaleInc="-99846">
        <dgm:presLayoutVars>
          <dgm:bulletEnabled val="1"/>
        </dgm:presLayoutVars>
      </dgm:prSet>
      <dgm:spPr/>
    </dgm:pt>
    <dgm:pt modelId="{6C2CCD66-1709-4510-9DCF-CEC0EA245AEB}" type="pres">
      <dgm:prSet presAssocID="{B8241E21-DDFD-40CF-9E81-0AA74E06C2FD}" presName="parTrans" presStyleLbl="sibTrans2D1" presStyleIdx="2" presStyleCnt="4"/>
      <dgm:spPr/>
    </dgm:pt>
    <dgm:pt modelId="{5E6D637D-D31C-4086-914C-49DD33185171}" type="pres">
      <dgm:prSet presAssocID="{B8241E21-DDFD-40CF-9E81-0AA74E06C2FD}" presName="connectorText" presStyleLbl="sibTrans2D1" presStyleIdx="2" presStyleCnt="4"/>
      <dgm:spPr/>
    </dgm:pt>
    <dgm:pt modelId="{2FD5480C-04D3-4EAE-85A7-B51692568C45}" type="pres">
      <dgm:prSet presAssocID="{E92E9868-1107-445A-BB51-F517B4940366}" presName="node" presStyleLbl="node1" presStyleIdx="2" presStyleCnt="4" custScaleX="174467" custScaleY="142350" custRadScaleRad="190727" custRadScaleInc="150886">
        <dgm:presLayoutVars>
          <dgm:bulletEnabled val="1"/>
        </dgm:presLayoutVars>
      </dgm:prSet>
      <dgm:spPr/>
    </dgm:pt>
    <dgm:pt modelId="{8F2A3549-70B9-4728-ADF5-4FD9543B32C0}" type="pres">
      <dgm:prSet presAssocID="{96D71D43-FDBE-48A0-A7A1-65AB7A752E6F}" presName="parTrans" presStyleLbl="sibTrans2D1" presStyleIdx="3" presStyleCnt="4"/>
      <dgm:spPr/>
    </dgm:pt>
    <dgm:pt modelId="{5CF1E990-8950-44AF-B34D-EAF2C74C3CA5}" type="pres">
      <dgm:prSet presAssocID="{96D71D43-FDBE-48A0-A7A1-65AB7A752E6F}" presName="connectorText" presStyleLbl="sibTrans2D1" presStyleIdx="3" presStyleCnt="4"/>
      <dgm:spPr/>
    </dgm:pt>
    <dgm:pt modelId="{34FD552A-4015-4625-9481-508BAC4FD37C}" type="pres">
      <dgm:prSet presAssocID="{7FF343BA-B317-470A-AA02-7FD841FD63EF}" presName="node" presStyleLbl="node1" presStyleIdx="3" presStyleCnt="4" custScaleX="176119" custScaleY="120910" custRadScaleRad="143391" custRadScaleInc="-322942">
        <dgm:presLayoutVars>
          <dgm:bulletEnabled val="1"/>
        </dgm:presLayoutVars>
      </dgm:prSet>
      <dgm:spPr/>
    </dgm:pt>
  </dgm:ptLst>
  <dgm:cxnLst>
    <dgm:cxn modelId="{1E23A10E-7DEA-48DB-8679-31923EFCA602}" type="presOf" srcId="{D66BF777-F9C8-4544-979F-F296EFEE9319}" destId="{800AED3C-FBFA-4578-BB4B-6F2738FDF297}" srcOrd="0" destOrd="0" presId="urn:microsoft.com/office/officeart/2005/8/layout/radial5"/>
    <dgm:cxn modelId="{37B12114-90D4-4C36-A465-55B2F707AED6}" type="presOf" srcId="{35345031-C2D3-482F-87E7-E0F39215C977}" destId="{3F7F31DA-4E03-41B4-95B6-488E579E5AB8}" srcOrd="1" destOrd="0" presId="urn:microsoft.com/office/officeart/2005/8/layout/radial5"/>
    <dgm:cxn modelId="{BE000D25-F4D8-494A-BA56-40ACD5E32F88}" srcId="{D66BF777-F9C8-4544-979F-F296EFEE9319}" destId="{C904BEC1-1D1A-4291-913F-92FD3678AA48}" srcOrd="2" destOrd="0" parTransId="{5CE49585-8FF4-4927-9C37-9988A944265B}" sibTransId="{5FC455F1-56FF-4E7D-B749-E5ED67053AD3}"/>
    <dgm:cxn modelId="{B106D52A-796C-41C2-B7EE-FD05B9EA0699}" srcId="{E806E8F8-F555-4B82-804E-7A06076DF74E}" destId="{49658FBF-E4C0-4E85-BC62-B9ABA61C9B73}" srcOrd="0" destOrd="0" parTransId="{35345031-C2D3-482F-87E7-E0F39215C977}" sibTransId="{D313AFAF-B5FD-42ED-83BB-F6A59D40519E}"/>
    <dgm:cxn modelId="{5C522535-F485-4E0E-BFF3-33A1FB2E010A}" type="presOf" srcId="{D36D9422-018E-4329-8524-520460554D75}" destId="{08F0C7D7-09C0-4F56-9278-D01F3C78C9CF}" srcOrd="1" destOrd="0" presId="urn:microsoft.com/office/officeart/2005/8/layout/radial5"/>
    <dgm:cxn modelId="{17BF6739-55CD-4C66-B5A0-8F61A62B6E3E}" type="presOf" srcId="{35345031-C2D3-482F-87E7-E0F39215C977}" destId="{F5815A7C-2F4C-4027-808D-B8DA04552453}" srcOrd="0" destOrd="0" presId="urn:microsoft.com/office/officeart/2005/8/layout/radial5"/>
    <dgm:cxn modelId="{E6F81D3F-9366-433E-8DB4-8202238B64FF}" type="presOf" srcId="{B8241E21-DDFD-40CF-9E81-0AA74E06C2FD}" destId="{5E6D637D-D31C-4086-914C-49DD33185171}" srcOrd="1" destOrd="0" presId="urn:microsoft.com/office/officeart/2005/8/layout/radial5"/>
    <dgm:cxn modelId="{C1A1F365-251B-46B5-AEB9-AE8D8F424325}" type="presOf" srcId="{B8241E21-DDFD-40CF-9E81-0AA74E06C2FD}" destId="{6C2CCD66-1709-4510-9DCF-CEC0EA245AEB}" srcOrd="0" destOrd="0" presId="urn:microsoft.com/office/officeart/2005/8/layout/radial5"/>
    <dgm:cxn modelId="{E47ED246-AA09-45F8-9015-906E65EA2269}" srcId="{E806E8F8-F555-4B82-804E-7A06076DF74E}" destId="{C95D9F04-EE1C-43E1-A0DE-DF497B3C83ED}" srcOrd="1" destOrd="0" parTransId="{D36D9422-018E-4329-8524-520460554D75}" sibTransId="{C489A4AF-C41D-49CC-9AAE-1A6693D2A75D}"/>
    <dgm:cxn modelId="{365C8374-D64B-48F6-B5C1-BF460BB07D28}" type="presOf" srcId="{96D71D43-FDBE-48A0-A7A1-65AB7A752E6F}" destId="{5CF1E990-8950-44AF-B34D-EAF2C74C3CA5}" srcOrd="1" destOrd="0" presId="urn:microsoft.com/office/officeart/2005/8/layout/radial5"/>
    <dgm:cxn modelId="{11102A81-4652-4428-ADF2-924109BD9287}" type="presOf" srcId="{49658FBF-E4C0-4E85-BC62-B9ABA61C9B73}" destId="{1BF8B102-ABC4-41C0-9C3C-570FBB72C90A}" srcOrd="0" destOrd="0" presId="urn:microsoft.com/office/officeart/2005/8/layout/radial5"/>
    <dgm:cxn modelId="{B91A828C-3E65-4D38-93B7-7EBAD136074F}" srcId="{D66BF777-F9C8-4544-979F-F296EFEE9319}" destId="{E806E8F8-F555-4B82-804E-7A06076DF74E}" srcOrd="0" destOrd="0" parTransId="{890453B2-9D4E-440E-8100-4C7BC47D98E3}" sibTransId="{48F4C712-1063-4157-A43C-A52372EF584D}"/>
    <dgm:cxn modelId="{8248478D-312E-4031-8DF2-77DC548BAD65}" type="presOf" srcId="{E92E9868-1107-445A-BB51-F517B4940366}" destId="{2FD5480C-04D3-4EAE-85A7-B51692568C45}" srcOrd="0" destOrd="0" presId="urn:microsoft.com/office/officeart/2005/8/layout/radial5"/>
    <dgm:cxn modelId="{59241C9C-12E6-495A-8764-FEAEAABB7CC7}" srcId="{D66BF777-F9C8-4544-979F-F296EFEE9319}" destId="{31C68088-EF1D-4834-AFA7-A0A8FA8B7968}" srcOrd="3" destOrd="0" parTransId="{C039F3B2-B3E5-4148-A02D-CE1E0DF7597E}" sibTransId="{B59B7A56-7A71-411B-96BD-AC1C3DD6F201}"/>
    <dgm:cxn modelId="{883B88A7-A335-4DD5-A16D-2F30CA0C9B4F}" type="presOf" srcId="{D36D9422-018E-4329-8524-520460554D75}" destId="{086E9643-9936-47E7-A457-86A530DA2220}" srcOrd="0" destOrd="0" presId="urn:microsoft.com/office/officeart/2005/8/layout/radial5"/>
    <dgm:cxn modelId="{E9A141AC-92D0-46D2-9C39-B27F5B148D36}" type="presOf" srcId="{96D71D43-FDBE-48A0-A7A1-65AB7A752E6F}" destId="{8F2A3549-70B9-4728-ADF5-4FD9543B32C0}" srcOrd="0" destOrd="0" presId="urn:microsoft.com/office/officeart/2005/8/layout/radial5"/>
    <dgm:cxn modelId="{5F3214B3-FF08-4E2B-8A86-20C63A7DA89B}" srcId="{E806E8F8-F555-4B82-804E-7A06076DF74E}" destId="{7FF343BA-B317-470A-AA02-7FD841FD63EF}" srcOrd="3" destOrd="0" parTransId="{96D71D43-FDBE-48A0-A7A1-65AB7A752E6F}" sibTransId="{DCB1DC66-3AEF-4BED-80C3-8C91258A8370}"/>
    <dgm:cxn modelId="{C7AEAEB3-226C-4930-B83F-EDB4D88C15CA}" type="presOf" srcId="{C95D9F04-EE1C-43E1-A0DE-DF497B3C83ED}" destId="{8A5D19A5-B85E-4AC4-9188-7588A2EA93EB}" srcOrd="0" destOrd="0" presId="urn:microsoft.com/office/officeart/2005/8/layout/radial5"/>
    <dgm:cxn modelId="{FA151EBE-5FC3-47AE-867D-B9D98AC352B7}" type="presOf" srcId="{7FF343BA-B317-470A-AA02-7FD841FD63EF}" destId="{34FD552A-4015-4625-9481-508BAC4FD37C}" srcOrd="0" destOrd="0" presId="urn:microsoft.com/office/officeart/2005/8/layout/radial5"/>
    <dgm:cxn modelId="{D51187E7-DD14-482F-82B3-985CF98CEE6D}" srcId="{D66BF777-F9C8-4544-979F-F296EFEE9319}" destId="{89AE487C-6FD0-4D71-9F30-4C7F5C1F846B}" srcOrd="1" destOrd="0" parTransId="{C6E06A57-3975-4659-9AE0-A549F5576A7E}" sibTransId="{63F8A56C-1E57-4BE1-B2A8-B24E2EE0947F}"/>
    <dgm:cxn modelId="{DF76CEE7-6F9D-4077-99FC-D9CFA9744519}" srcId="{E806E8F8-F555-4B82-804E-7A06076DF74E}" destId="{E92E9868-1107-445A-BB51-F517B4940366}" srcOrd="2" destOrd="0" parTransId="{B8241E21-DDFD-40CF-9E81-0AA74E06C2FD}" sibTransId="{F928FB9F-DD56-4CD3-955E-5AA102160BC4}"/>
    <dgm:cxn modelId="{62D30AEC-CFFB-4C10-AC37-8F82ACE30579}" type="presOf" srcId="{E806E8F8-F555-4B82-804E-7A06076DF74E}" destId="{DCC21C1C-2BF9-4BC6-9F1B-D7DD64502C8C}" srcOrd="0" destOrd="0" presId="urn:microsoft.com/office/officeart/2005/8/layout/radial5"/>
    <dgm:cxn modelId="{3EBC82E5-B616-4B2F-80BC-BB921F8E0C57}" type="presParOf" srcId="{800AED3C-FBFA-4578-BB4B-6F2738FDF297}" destId="{DCC21C1C-2BF9-4BC6-9F1B-D7DD64502C8C}" srcOrd="0" destOrd="0" presId="urn:microsoft.com/office/officeart/2005/8/layout/radial5"/>
    <dgm:cxn modelId="{103C78B7-D142-4AE8-9131-3C217B7886C8}" type="presParOf" srcId="{800AED3C-FBFA-4578-BB4B-6F2738FDF297}" destId="{F5815A7C-2F4C-4027-808D-B8DA04552453}" srcOrd="1" destOrd="0" presId="urn:microsoft.com/office/officeart/2005/8/layout/radial5"/>
    <dgm:cxn modelId="{D204C755-2C3F-43F1-A0DD-047BDA7182CC}" type="presParOf" srcId="{F5815A7C-2F4C-4027-808D-B8DA04552453}" destId="{3F7F31DA-4E03-41B4-95B6-488E579E5AB8}" srcOrd="0" destOrd="0" presId="urn:microsoft.com/office/officeart/2005/8/layout/radial5"/>
    <dgm:cxn modelId="{C90AD98E-DA54-4271-ACB5-67AC194613EE}" type="presParOf" srcId="{800AED3C-FBFA-4578-BB4B-6F2738FDF297}" destId="{1BF8B102-ABC4-41C0-9C3C-570FBB72C90A}" srcOrd="2" destOrd="0" presId="urn:microsoft.com/office/officeart/2005/8/layout/radial5"/>
    <dgm:cxn modelId="{BCC2BD51-FA5A-4DE5-9B13-4F1080586976}" type="presParOf" srcId="{800AED3C-FBFA-4578-BB4B-6F2738FDF297}" destId="{086E9643-9936-47E7-A457-86A530DA2220}" srcOrd="3" destOrd="0" presId="urn:microsoft.com/office/officeart/2005/8/layout/radial5"/>
    <dgm:cxn modelId="{5B2AFEEF-0458-4BE0-8C84-5DF99CE51437}" type="presParOf" srcId="{086E9643-9936-47E7-A457-86A530DA2220}" destId="{08F0C7D7-09C0-4F56-9278-D01F3C78C9CF}" srcOrd="0" destOrd="0" presId="urn:microsoft.com/office/officeart/2005/8/layout/radial5"/>
    <dgm:cxn modelId="{1FD6DF63-A02F-481E-8264-9059122EA09F}" type="presParOf" srcId="{800AED3C-FBFA-4578-BB4B-6F2738FDF297}" destId="{8A5D19A5-B85E-4AC4-9188-7588A2EA93EB}" srcOrd="4" destOrd="0" presId="urn:microsoft.com/office/officeart/2005/8/layout/radial5"/>
    <dgm:cxn modelId="{21003932-92A3-408B-8118-6DA70F4CEADB}" type="presParOf" srcId="{800AED3C-FBFA-4578-BB4B-6F2738FDF297}" destId="{6C2CCD66-1709-4510-9DCF-CEC0EA245AEB}" srcOrd="5" destOrd="0" presId="urn:microsoft.com/office/officeart/2005/8/layout/radial5"/>
    <dgm:cxn modelId="{EC03627B-FA94-44B4-AC84-3967AA5EF7AF}" type="presParOf" srcId="{6C2CCD66-1709-4510-9DCF-CEC0EA245AEB}" destId="{5E6D637D-D31C-4086-914C-49DD33185171}" srcOrd="0" destOrd="0" presId="urn:microsoft.com/office/officeart/2005/8/layout/radial5"/>
    <dgm:cxn modelId="{4414C2D7-1A97-42DA-8AF2-87C7420EF977}" type="presParOf" srcId="{800AED3C-FBFA-4578-BB4B-6F2738FDF297}" destId="{2FD5480C-04D3-4EAE-85A7-B51692568C45}" srcOrd="6" destOrd="0" presId="urn:microsoft.com/office/officeart/2005/8/layout/radial5"/>
    <dgm:cxn modelId="{1B424DB8-623C-4937-B7A9-42DFCA8F6E72}" type="presParOf" srcId="{800AED3C-FBFA-4578-BB4B-6F2738FDF297}" destId="{8F2A3549-70B9-4728-ADF5-4FD9543B32C0}" srcOrd="7" destOrd="0" presId="urn:microsoft.com/office/officeart/2005/8/layout/radial5"/>
    <dgm:cxn modelId="{392196DA-D8F4-4E1A-86FE-5760C6D110F5}" type="presParOf" srcId="{8F2A3549-70B9-4728-ADF5-4FD9543B32C0}" destId="{5CF1E990-8950-44AF-B34D-EAF2C74C3CA5}" srcOrd="0" destOrd="0" presId="urn:microsoft.com/office/officeart/2005/8/layout/radial5"/>
    <dgm:cxn modelId="{FC7716C7-660C-4456-954D-49E466795EAC}" type="presParOf" srcId="{800AED3C-FBFA-4578-BB4B-6F2738FDF297}" destId="{34FD552A-4015-4625-9481-508BAC4FD37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21C1C-2BF9-4BC6-9F1B-D7DD64502C8C}">
      <dsp:nvSpPr>
        <dsp:cNvPr id="0" name=""/>
        <dsp:cNvSpPr/>
      </dsp:nvSpPr>
      <dsp:spPr>
        <a:xfrm>
          <a:off x="3125383" y="1305644"/>
          <a:ext cx="3129860" cy="31443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Better Banks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+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Better Ditches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+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Better Ponds</a:t>
          </a:r>
        </a:p>
      </dsp:txBody>
      <dsp:txXfrm>
        <a:off x="3583740" y="1766117"/>
        <a:ext cx="2213146" cy="2223359"/>
      </dsp:txXfrm>
    </dsp:sp>
    <dsp:sp modelId="{F5815A7C-2F4C-4027-808D-B8DA04552453}">
      <dsp:nvSpPr>
        <dsp:cNvPr id="0" name=""/>
        <dsp:cNvSpPr/>
      </dsp:nvSpPr>
      <dsp:spPr>
        <a:xfrm rot="11708207">
          <a:off x="2690247" y="2123332"/>
          <a:ext cx="353461" cy="522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2794446" y="2241671"/>
        <a:ext cx="247423" cy="313480"/>
      </dsp:txXfrm>
    </dsp:sp>
    <dsp:sp modelId="{1BF8B102-ABC4-41C0-9C3C-570FBB72C90A}">
      <dsp:nvSpPr>
        <dsp:cNvPr id="0" name=""/>
        <dsp:cNvSpPr/>
      </dsp:nvSpPr>
      <dsp:spPr>
        <a:xfrm>
          <a:off x="209171" y="1055448"/>
          <a:ext cx="2392197" cy="18674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More space for water, reduce flooding</a:t>
          </a:r>
        </a:p>
      </dsp:txBody>
      <dsp:txXfrm>
        <a:off x="559500" y="1328926"/>
        <a:ext cx="1691539" cy="1320467"/>
      </dsp:txXfrm>
    </dsp:sp>
    <dsp:sp modelId="{086E9643-9936-47E7-A457-86A530DA2220}">
      <dsp:nvSpPr>
        <dsp:cNvPr id="0" name=""/>
        <dsp:cNvSpPr/>
      </dsp:nvSpPr>
      <dsp:spPr>
        <a:xfrm rot="19378408">
          <a:off x="6023460" y="1477373"/>
          <a:ext cx="354304" cy="522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2504141"/>
            <a:satOff val="8460"/>
            <a:lumOff val="2484"/>
            <a:alphaOff val="0"/>
          </a:schemeClr>
        </a:solidFill>
        <a:ln w="3175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034176" y="1613870"/>
        <a:ext cx="248013" cy="313480"/>
      </dsp:txXfrm>
    </dsp:sp>
    <dsp:sp modelId="{8A5D19A5-B85E-4AC4-9188-7588A2EA93EB}">
      <dsp:nvSpPr>
        <dsp:cNvPr id="0" name=""/>
        <dsp:cNvSpPr/>
      </dsp:nvSpPr>
      <dsp:spPr>
        <a:xfrm>
          <a:off x="6046465" y="0"/>
          <a:ext cx="2589551" cy="1756507"/>
        </a:xfrm>
        <a:prstGeom prst="ellipse">
          <a:avLst/>
        </a:prstGeom>
        <a:solidFill>
          <a:schemeClr val="accent4">
            <a:hueOff val="2504141"/>
            <a:satOff val="8460"/>
            <a:lumOff val="24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Reduce pollution from runoff</a:t>
          </a:r>
        </a:p>
      </dsp:txBody>
      <dsp:txXfrm>
        <a:off x="6425696" y="257234"/>
        <a:ext cx="1831089" cy="1242039"/>
      </dsp:txXfrm>
    </dsp:sp>
    <dsp:sp modelId="{6C2CCD66-1709-4510-9DCF-CEC0EA245AEB}">
      <dsp:nvSpPr>
        <dsp:cNvPr id="0" name=""/>
        <dsp:cNvSpPr/>
      </dsp:nvSpPr>
      <dsp:spPr>
        <a:xfrm rot="9327067">
          <a:off x="2716081" y="3424096"/>
          <a:ext cx="412521" cy="522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008282"/>
            <a:satOff val="16921"/>
            <a:lumOff val="49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10800000">
        <a:off x="2834244" y="3502882"/>
        <a:ext cx="288765" cy="313480"/>
      </dsp:txXfrm>
    </dsp:sp>
    <dsp:sp modelId="{2FD5480C-04D3-4EAE-85A7-B51692568C45}">
      <dsp:nvSpPr>
        <dsp:cNvPr id="0" name=""/>
        <dsp:cNvSpPr/>
      </dsp:nvSpPr>
      <dsp:spPr>
        <a:xfrm>
          <a:off x="47555" y="3292404"/>
          <a:ext cx="2680983" cy="2187450"/>
        </a:xfrm>
        <a:prstGeom prst="ellipse">
          <a:avLst/>
        </a:prstGeom>
        <a:solidFill>
          <a:schemeClr val="accent4">
            <a:hueOff val="5008282"/>
            <a:satOff val="16921"/>
            <a:lumOff val="49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Reduce pressure on sewage system</a:t>
          </a:r>
        </a:p>
      </dsp:txBody>
      <dsp:txXfrm>
        <a:off x="440176" y="3612749"/>
        <a:ext cx="1895741" cy="1546760"/>
      </dsp:txXfrm>
    </dsp:sp>
    <dsp:sp modelId="{8F2A3549-70B9-4728-ADF5-4FD9543B32C0}">
      <dsp:nvSpPr>
        <dsp:cNvPr id="0" name=""/>
        <dsp:cNvSpPr/>
      </dsp:nvSpPr>
      <dsp:spPr>
        <a:xfrm rot="1772509">
          <a:off x="6166524" y="3561514"/>
          <a:ext cx="382292" cy="5224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512422"/>
            <a:satOff val="25381"/>
            <a:lumOff val="7451"/>
            <a:alphaOff val="0"/>
          </a:schemeClr>
        </a:solidFill>
        <a:ln w="31750"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>
        <a:off x="6173979" y="3637734"/>
        <a:ext cx="267604" cy="313480"/>
      </dsp:txXfrm>
    </dsp:sp>
    <dsp:sp modelId="{34FD552A-4015-4625-9481-508BAC4FD37C}">
      <dsp:nvSpPr>
        <dsp:cNvPr id="0" name=""/>
        <dsp:cNvSpPr/>
      </dsp:nvSpPr>
      <dsp:spPr>
        <a:xfrm>
          <a:off x="6371211" y="3668327"/>
          <a:ext cx="2706369" cy="1857988"/>
        </a:xfrm>
        <a:prstGeom prst="ellipse">
          <a:avLst/>
        </a:prstGeom>
        <a:solidFill>
          <a:schemeClr val="accent4">
            <a:hueOff val="7512422"/>
            <a:satOff val="25381"/>
            <a:lumOff val="74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More water in the landscape in times of drought</a:t>
          </a:r>
        </a:p>
      </dsp:txBody>
      <dsp:txXfrm>
        <a:off x="6767550" y="3940423"/>
        <a:ext cx="1913691" cy="1313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C0DDE-0662-423D-83C8-3FFAF1962DA0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A3F94-092A-4B30-803F-E092F7163A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67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catchment area for North Mundham is part of the Western Stream </a:t>
            </a:r>
            <a:r>
              <a:rPr lang="en-GB" dirty="0" err="1"/>
              <a:t>Cathcment</a:t>
            </a:r>
            <a:r>
              <a:rPr lang="en-GB" dirty="0"/>
              <a:t> area – from Emsworth across to Felpham, including the Manhood Peninsula, Chichester, and area north of Chichester to around Singleton, East Dean, </a:t>
            </a:r>
            <a:r>
              <a:rPr lang="en-GB" dirty="0" err="1"/>
              <a:t>Chilgrove</a:t>
            </a:r>
            <a:r>
              <a:rPr lang="en-GB" dirty="0"/>
              <a:t>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3F94-092A-4B30-803F-E092F7163A5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648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Deforestation / Hedgerow removal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Urbanisation - Less infiltration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 surface runoff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Agriculture - Polluted runoff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containing fertilisers and pesticides</a:t>
            </a: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Draining wetlands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farmland</a:t>
            </a: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Groundwater Extraction -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Over-pumping from aquifers is one of the most serious issues worldwide.</a:t>
            </a: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Pollution -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Industrial waste, sewage, plastics, and chemicals contaminate water sources.</a:t>
            </a:r>
          </a:p>
          <a:p>
            <a:pPr fontAlgn="t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Humans have modified the water cycle by: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Changing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evaporation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 global warming and irrigation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Changing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precipitation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 climate change and deforestation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infiltration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through urbanisation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runoff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removing vegetation and building cities</a:t>
            </a:r>
          </a:p>
          <a:p>
            <a:pPr fontAlgn="t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Altering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storage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dams and groundwater extraction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A3F94-092A-4B30-803F-E092F7163A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59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Poor chemical status, poor for phosphates – sewage pollution, poor soil management, agricultural runoff, invasive species, low dissolved oxygen, high levels of ammonia, high temperatures.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3F94-092A-4B30-803F-E092F7163A5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67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David Maclean – Parish councillor &amp; River Guardian (3 vols covering Pagham Rife, 1 covering </a:t>
            </a:r>
            <a:r>
              <a:rPr lang="en-GB" dirty="0" err="1"/>
              <a:t>Bremere</a:t>
            </a:r>
            <a:r>
              <a:rPr lang="en-GB" dirty="0"/>
              <a:t>) </a:t>
            </a:r>
          </a:p>
          <a:p>
            <a:r>
              <a:rPr lang="en-GB" dirty="0"/>
              <a:t>Testing for phosphates, nitrates, turbidity, temperature, dissolved solids, and a number of observations – the eyes &amp; ears. </a:t>
            </a:r>
          </a:p>
          <a:p>
            <a:r>
              <a:rPr lang="en-GB" dirty="0"/>
              <a:t>Broadly speaking – phosphates &amp; nitrates are high, particularly on Pagham Rife.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3F94-092A-4B30-803F-E092F7163A5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44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the water quality actually like? Where is it poor? What is causing that? </a:t>
            </a:r>
          </a:p>
          <a:p>
            <a:r>
              <a:rPr lang="en-GB" dirty="0"/>
              <a:t>Love your river – keep an eye on it, don’t assume someone else is doing it.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A3F94-092A-4B30-803F-E092F7163A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Rifes</a:t>
            </a:r>
            <a:r>
              <a:rPr lang="en-GB" dirty="0"/>
              <a:t>, ditches – better </a:t>
            </a:r>
            <a:r>
              <a:rPr lang="en-GB" dirty="0" err="1"/>
              <a:t>mgt</a:t>
            </a:r>
            <a:r>
              <a:rPr lang="en-GB" dirty="0"/>
              <a:t>, wide buffer zone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A3F94-092A-4B30-803F-E092F7163A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396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3F94-092A-4B30-803F-E092F7163A5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194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3F94-092A-4B30-803F-E092F7163A5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773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A3F94-092A-4B30-803F-E092F7163A5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08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D347-AD96-C45E-F1EA-FCB12ACD2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  <a:latin typeface="Pathi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6F4F-DA42-E471-2E34-949D4F2E2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Givonic Regular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67859-8B8A-C30C-5064-F978ECC4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822" y="6356350"/>
            <a:ext cx="2743200" cy="365125"/>
          </a:xfrm>
        </p:spPr>
        <p:txBody>
          <a:bodyPr/>
          <a:lstStyle/>
          <a:p>
            <a:fld id="{D73D849A-0F15-4CDF-B056-7BBAF78F2A7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15C8C-5D56-480A-6C86-4DE8D9DE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BDDDF-7E03-90BD-6731-32E33F042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D0A89A25-439B-4565-F6E8-989B25CAE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66461" cy="2387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2C37093-CEB5-F28B-842D-786DEE2EF4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381501"/>
            <a:ext cx="12192000" cy="14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3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799B-C752-E4AF-B2EA-4CD18E6E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1FC39-BECA-88DC-BB56-6DDCE99099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90AB1-C917-607B-1C81-AEC2C8A9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F5E7-E613-E323-C0C9-021F5D7C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12497-EC26-5555-7700-0B07E328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5A0FC36F-410C-FFE5-4C22-FBAD0DE3DB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81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22B4DA-3E9D-8CEB-C9E8-C497899023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5992BA-DD12-057A-DD7C-BF4A517FE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E862D-B16F-CBA3-2533-C3C0C8263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5C79B-BA46-D1DF-85A0-72D94AAC9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B8FB9-B744-F926-2FC8-22472738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56606D47-4759-860A-74BD-BF70EB748F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9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0F44-F50F-3729-EEA7-597C7B85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29E38-A89B-2D85-2850-0ED8C9A09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C70A1-2598-DDBA-06F9-1D5C79C0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A3F35-B409-3938-8283-F319C54A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F46BE-B7E8-8A06-13A8-848AEECDB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CD1030CE-52AD-245A-0077-6B82BB854A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88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6DA3-B7D8-A342-0825-0E4BE1AC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2C9A-9FDA-D993-1365-4978FBDF0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noFill/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41019-D887-B6F2-7C7F-9BC115F9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B60FE-7146-9E01-12B6-4864F6675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23A9B-9EBE-5FB0-9D9C-217CA5BF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FD674093-FCB8-92DC-3FD2-0C8DD05C49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" y="6053507"/>
            <a:ext cx="1673431" cy="80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8832-810A-4132-26B4-76404E0CE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0BF19-8401-A3B6-6712-C651EFABC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CC0FF-7F0B-BF75-A07F-701360662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61E7D-35D7-87E9-5BCD-1D1DA1AAC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100AA-BB4C-0BFD-4168-0FFDF81B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5205B-6F3C-184F-C872-C6AE2E21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7AC2D950-351B-DE7B-CE3E-72E0352D0C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6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E59CB-51BF-7C3F-4A6C-8E3A25E1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024FF-F9D5-458F-755A-9B069ED6F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B2D8-B1F6-07EA-D62F-6B5D4F92E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5C953-FF1F-E183-1A51-656BF8A551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4FEDA1-FBB3-BCA2-4D1A-C044AA653B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FC0AF-AE79-D3F9-4F36-FC4162AC9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7D44BA-CFC2-31B3-12A4-D5CE13A19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934A16-FCC5-3159-51FE-B0CE87A5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with text on it&#10;&#10;AI-generated content may be incorrect.">
            <a:extLst>
              <a:ext uri="{FF2B5EF4-FFF2-40B4-BE49-F238E27FC236}">
                <a16:creationId xmlns:a16="http://schemas.microsoft.com/office/drawing/2014/main" id="{D6541B87-211D-61CA-E328-42148C02CB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D99BD-3256-CB5C-91B6-4FA38E38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2E5A9-BF43-9B5F-C478-BE1D0B3D2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B3AE7-0549-5686-CA60-91909D97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0490B-C614-FA21-94A5-AEAECFAB3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16F6551-9DBA-C501-673E-3F6EDA69F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63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C3530-A7BF-2613-92BC-07DB3757C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6BB392-029D-0D01-5D02-D13DBD06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A90B5-1337-1B10-3A93-655C23D4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C63A4490-0459-FF30-D4B3-24D22699E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9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6D86-22D5-54AC-2B4C-758E278F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18ECF-B80E-D8FB-BA24-408113A91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A06FD-AC10-FAFB-E46D-F4C4F76D0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7090F-2D2B-E4A3-C1B1-83C208475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A6223-5B91-A0FF-52F8-05A0D940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73931-BBD6-34BA-A92A-DDE3673B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1382B1F7-1873-8E5A-CD04-F2D70685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25" y="5915462"/>
            <a:ext cx="2220984" cy="106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6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A3EC1-38B4-75CB-CA9D-D7DF0940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B3887C-27C9-6CF8-2898-38F3FEE83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08FB5-EDF9-0DEC-B855-658654AEC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0ED4A-2D23-3D06-8412-EEDD3FDF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D849A-0F15-4CDF-B056-7BBAF78F2A7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E34C3-BF8B-7483-B6FF-CE071236F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F00BA-2DE7-9882-D36A-A10C6DD5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699391A2-C5D5-BDBA-973F-E82BB0C7CD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0809"/>
            <a:ext cx="1928655" cy="9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1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1CB2C-EA42-525A-B371-06E5681B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64BED-A6BD-C282-79B7-F3BCF83F0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57C51-A1CE-9C8C-162D-6B90EF8187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3D849A-0F15-4CDF-B056-7BBAF78F2A7F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67AAC-0FC8-AE11-1B08-303160CBB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B2E7F-8FC4-EEF2-C570-D5C0F7028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47C3BD-ECEE-47BA-8624-5AC0EB6712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80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athie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vonic Regular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vonic Regular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vonic Regular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vonic Regular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vonic Regular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3.sv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5" Type="http://schemas.openxmlformats.org/officeDocument/2006/relationships/image" Target="../media/image35.jpeg"/><Relationship Id="rId10" Type="http://schemas.microsoft.com/office/2007/relationships/diagramDrawing" Target="../diagrams/drawing1.xml"/><Relationship Id="rId4" Type="http://schemas.openxmlformats.org/officeDocument/2006/relationships/image" Target="../media/image34.jpeg"/><Relationship Id="rId9" Type="http://schemas.openxmlformats.org/officeDocument/2006/relationships/diagramColors" Target="../diagrams/colors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circle with a hand gesture and text&#10;&#10;AI-generated content may be incorrect.">
            <a:extLst>
              <a:ext uri="{FF2B5EF4-FFF2-40B4-BE49-F238E27FC236}">
                <a16:creationId xmlns:a16="http://schemas.microsoft.com/office/drawing/2014/main" id="{5C62EDBE-596D-A47D-F85F-9E335E3C8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306" y="195932"/>
            <a:ext cx="1944912" cy="19449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5BC0C2-88D8-5B3D-F5DD-CB720EF93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08238"/>
            <a:ext cx="12192000" cy="2387600"/>
          </a:xfrm>
        </p:spPr>
        <p:txBody>
          <a:bodyPr>
            <a:normAutofit/>
          </a:bodyPr>
          <a:lstStyle/>
          <a:p>
            <a:r>
              <a:rPr lang="en-GB" sz="4400" b="1" dirty="0"/>
              <a:t>But what can we do about it? </a:t>
            </a:r>
            <a:br>
              <a:rPr lang="en-GB" sz="2700" dirty="0"/>
            </a:br>
            <a:br>
              <a:rPr lang="en-GB" sz="2700" dirty="0"/>
            </a:br>
            <a:r>
              <a:rPr lang="en-GB" sz="2700" dirty="0"/>
              <a:t>A</a:t>
            </a:r>
            <a:r>
              <a:rPr lang="en-GB" sz="2700" i="1" dirty="0"/>
              <a:t>ctions that can help our rivers and waterways </a:t>
            </a:r>
            <a:br>
              <a:rPr lang="en-GB" sz="2700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EF4AC-EF9D-DD9B-4A5F-9910848D8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41605"/>
            <a:ext cx="12192000" cy="1655762"/>
          </a:xfrm>
        </p:spPr>
        <p:txBody>
          <a:bodyPr/>
          <a:lstStyle/>
          <a:p>
            <a:r>
              <a:rPr lang="en-GB" dirty="0"/>
              <a:t>Louise Barnetson</a:t>
            </a:r>
          </a:p>
          <a:p>
            <a:r>
              <a:rPr lang="en-GB" dirty="0"/>
              <a:t>Water Champion – Parishes &amp; Communities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FA160-869F-05DC-51EE-BDA1E4203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909" y="195931"/>
            <a:ext cx="1611392" cy="19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3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D947C-4D81-BB05-7E82-7BD0B1F69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743" y="0"/>
            <a:ext cx="12378743" cy="69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91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E3C20-8283-D636-15A3-8D1FE7533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595121"/>
            <a:ext cx="8270240" cy="4175760"/>
          </a:xfrm>
          <a:solidFill>
            <a:schemeClr val="accent3"/>
          </a:solidFill>
        </p:spPr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Don’t treat the wastewater network like a bin</a:t>
            </a:r>
          </a:p>
          <a:p>
            <a:r>
              <a:rPr lang="en-GB" dirty="0">
                <a:solidFill>
                  <a:schemeClr val="bg1"/>
                </a:solidFill>
              </a:rPr>
              <a:t>Get a sink strainer</a:t>
            </a:r>
          </a:p>
          <a:p>
            <a:r>
              <a:rPr lang="en-GB" dirty="0">
                <a:solidFill>
                  <a:schemeClr val="bg1"/>
                </a:solidFill>
              </a:rPr>
              <a:t>Wipe greasy pans &amp; baking trays with kitchen paper</a:t>
            </a:r>
          </a:p>
          <a:p>
            <a:r>
              <a:rPr lang="en-GB" dirty="0">
                <a:solidFill>
                  <a:schemeClr val="bg1"/>
                </a:solidFill>
              </a:rPr>
              <a:t>Get a bathroom bin</a:t>
            </a:r>
          </a:p>
          <a:p>
            <a:r>
              <a:rPr lang="en-GB" dirty="0">
                <a:solidFill>
                  <a:schemeClr val="bg1"/>
                </a:solidFill>
              </a:rPr>
              <a:t>Put your (cigarette) butt in a bin</a:t>
            </a:r>
          </a:p>
          <a:p>
            <a:r>
              <a:rPr lang="en-GB" dirty="0">
                <a:solidFill>
                  <a:schemeClr val="bg1"/>
                </a:solidFill>
              </a:rPr>
              <a:t>Only put rain down the drain </a:t>
            </a:r>
          </a:p>
          <a:p>
            <a:r>
              <a:rPr lang="en-GB" dirty="0">
                <a:solidFill>
                  <a:schemeClr val="bg1"/>
                </a:solidFill>
              </a:rPr>
              <a:t>There is no such thing as a flushable wipe </a:t>
            </a:r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Reduce harmful chemicals entering water - </a:t>
            </a:r>
            <a:r>
              <a:rPr lang="en-GB" dirty="0">
                <a:solidFill>
                  <a:schemeClr val="bg1"/>
                </a:solidFill>
              </a:rPr>
              <a:t>Use eco-friendly cleaning products, reduce usage of pesticides/weedkillers, &amp; pet flea treatments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661E9-1913-FC85-CDB2-D29BCC4C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else can we do? </a:t>
            </a:r>
          </a:p>
        </p:txBody>
      </p:sp>
      <p:pic>
        <p:nvPicPr>
          <p:cNvPr id="1034" name="Picture 10" descr="Wet wipes">
            <a:extLst>
              <a:ext uri="{FF2B5EF4-FFF2-40B4-BE49-F238E27FC236}">
                <a16:creationId xmlns:a16="http://schemas.microsoft.com/office/drawing/2014/main" id="{4077FDCF-4F14-12D6-51CB-38581323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14388"/>
            <a:ext cx="92964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06F1CAF-D891-3A0B-54F2-FF9F08D68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146" y="301625"/>
            <a:ext cx="61912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9956D-88E3-5F25-EB00-E6868A281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43479"/>
            <a:ext cx="9904207" cy="5364779"/>
          </a:xfrm>
          <a:prstGeom prst="rect">
            <a:avLst/>
          </a:prstGeom>
        </p:spPr>
      </p:pic>
      <p:pic>
        <p:nvPicPr>
          <p:cNvPr id="1030" name="Picture 6" descr="Paint on a drain in Bedford">
            <a:extLst>
              <a:ext uri="{FF2B5EF4-FFF2-40B4-BE49-F238E27FC236}">
                <a16:creationId xmlns:a16="http://schemas.microsoft.com/office/drawing/2014/main" id="{F14B393F-4010-1363-02C0-798DC4607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57" y="1461471"/>
            <a:ext cx="9515475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est flea treatment for dogs in a range of applications">
            <a:extLst>
              <a:ext uri="{FF2B5EF4-FFF2-40B4-BE49-F238E27FC236}">
                <a16:creationId xmlns:a16="http://schemas.microsoft.com/office/drawing/2014/main" id="{A6E1305A-8FD5-A8D8-D9E3-68254C385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62025"/>
            <a:ext cx="87630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88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281A59-A4C2-7106-C332-A818DADB7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5ABD816-44EA-5C98-089F-BC4C14FBEC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7407" y="-108377"/>
            <a:ext cx="12289407" cy="707475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78BC67F-0F24-A89F-CDBC-CB025967A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330" y="195843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Riparian resources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55F03-0A9E-139C-B339-D5A7BB8C4B42}"/>
              </a:ext>
            </a:extLst>
          </p:cNvPr>
          <p:cNvSpPr txBox="1"/>
          <p:nvPr/>
        </p:nvSpPr>
        <p:spPr>
          <a:xfrm>
            <a:off x="291066" y="1500648"/>
            <a:ext cx="23403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Pathie"/>
                <a:ea typeface="+mn-ea"/>
                <a:cs typeface="+mn-cs"/>
              </a:rPr>
              <a:t>Are you a riparian owner?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Pathie"/>
                <a:ea typeface="+mn-ea"/>
                <a:cs typeface="+mn-cs"/>
              </a:rPr>
              <a:t>Do you need advice?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Pathie"/>
                <a:ea typeface="+mn-ea"/>
                <a:cs typeface="+mn-cs"/>
              </a:rPr>
              <a:t>Do you have plans?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Pathie"/>
                <a:ea typeface="+mn-ea"/>
                <a:cs typeface="+mn-cs"/>
              </a:rPr>
              <a:t>Contact WSRT!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8EE5D49-909E-2EFA-E97C-79731DF66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77210" y="1521406"/>
            <a:ext cx="8375593" cy="50905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2DE568-97BB-802E-7009-29A971C4C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09087">
            <a:off x="2641802" y="1764314"/>
            <a:ext cx="8192210" cy="3254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E282EE-25FB-46AC-0706-66C48ADE6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2628" y="0"/>
            <a:ext cx="4963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5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57A8C-21DA-810D-64AD-291AA2000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GB" dirty="0"/>
              <a:t>Riparian Responsibilities</a:t>
            </a:r>
            <a:br>
              <a:rPr lang="en-GB" dirty="0"/>
            </a:b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64EF492-E62A-A9C8-7510-ED789251D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" r="38388" b="1"/>
          <a:stretch>
            <a:fillRect/>
          </a:stretch>
        </p:blipFill>
        <p:spPr bwMode="auto">
          <a:xfrm>
            <a:off x="4572000" y="457200"/>
            <a:ext cx="7620000" cy="60168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D75BD-245E-B8D6-28D7-7857F7187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Report a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Let water flow naturally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Prevent pollution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Protect wildlife</a:t>
            </a:r>
          </a:p>
        </p:txBody>
      </p:sp>
    </p:spTree>
    <p:extLst>
      <p:ext uri="{BB962C8B-B14F-4D97-AF65-F5344CB8AC3E}">
        <p14:creationId xmlns:p14="http://schemas.microsoft.com/office/powerpoint/2010/main" val="3600635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835DA4-B4B0-AD6C-4431-B22AB3547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395" y="-3778"/>
            <a:ext cx="9962606" cy="6861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2AE56C-BE21-2B56-66F3-DA53B235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92" y="164827"/>
            <a:ext cx="7105468" cy="1040029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Better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Ditches &amp; </a:t>
            </a:r>
            <a:r>
              <a:rPr lang="en-GB" dirty="0" err="1">
                <a:solidFill>
                  <a:schemeClr val="bg1"/>
                </a:solidFill>
              </a:rPr>
              <a:t>Rifes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445FB-A251-10A6-ABE9-D21F4CEF6FAD}"/>
              </a:ext>
            </a:extLst>
          </p:cNvPr>
          <p:cNvSpPr txBox="1"/>
          <p:nvPr/>
        </p:nvSpPr>
        <p:spPr>
          <a:xfrm>
            <a:off x="680720" y="1373461"/>
            <a:ext cx="9723009" cy="4856714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EFE9E6"/>
              </a:solidFill>
              <a:effectLst/>
              <a:uLnTx/>
              <a:uFillTx/>
              <a:latin typeface="Givonic Regular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Ditches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 are better than culverts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400" b="1" u="sng" baseline="0" dirty="0">
                <a:solidFill>
                  <a:srgbClr val="EFE9E6"/>
                </a:solidFill>
                <a:latin typeface="Givonic Regular"/>
              </a:rPr>
              <a:t>Culverts</a:t>
            </a:r>
            <a:r>
              <a:rPr lang="en-GB" sz="2400" b="1" dirty="0">
                <a:solidFill>
                  <a:srgbClr val="EFE9E6"/>
                </a:solidFill>
                <a:latin typeface="Givonic Regular"/>
              </a:rPr>
              <a:t>    –  Bigger the better, </a:t>
            </a:r>
            <a:r>
              <a:rPr lang="en-GB" sz="2400" b="1" dirty="0">
                <a:solidFill>
                  <a:srgbClr val="EFE9E6"/>
                </a:solidFill>
              </a:rPr>
              <a:t>inspect regularly </a:t>
            </a:r>
            <a:r>
              <a:rPr lang="en-GB" sz="2400" b="1" dirty="0">
                <a:solidFill>
                  <a:srgbClr val="EFE9E6"/>
                </a:solidFill>
                <a:latin typeface="Givonic Regular"/>
              </a:rPr>
              <a:t>&amp; keep clear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Ditches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 	–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  </a:t>
            </a:r>
          </a:p>
          <a:p>
            <a:pPr marL="2171700" lvl="4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EFE9E6"/>
                </a:solidFill>
                <a:latin typeface="Givonic Regular"/>
              </a:rPr>
              <a:t>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nspect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 regularly &amp; keep clear</a:t>
            </a:r>
          </a:p>
          <a:p>
            <a:pPr marL="2171700" lvl="4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EFE9E6"/>
                </a:solidFill>
                <a:latin typeface="Givonic Regular"/>
              </a:rPr>
              <a:t>Manage during winter months</a:t>
            </a:r>
          </a:p>
          <a:p>
            <a:pPr marL="2171700" lvl="4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EFE9E6"/>
                </a:solidFill>
                <a:latin typeface="Givonic Regular"/>
              </a:rPr>
              <a:t>Manage vegetation on 3-year rotation - one side this year, one side next year, one year off</a:t>
            </a:r>
          </a:p>
          <a:p>
            <a:pPr marL="2171700" lvl="4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EFE9E6"/>
                </a:solidFill>
                <a:latin typeface="Givonic Regular"/>
              </a:rPr>
              <a:t>Remove hedge-cuttings / cut vegetation</a:t>
            </a:r>
          </a:p>
          <a:p>
            <a:pPr marL="2171700" lvl="4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Remove silt where necessary</a:t>
            </a:r>
          </a:p>
          <a:p>
            <a:pPr marL="2171700" lvl="4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b="1" dirty="0">
                <a:solidFill>
                  <a:srgbClr val="EFE9E6"/>
                </a:solidFill>
                <a:latin typeface="Givonic Regular"/>
              </a:rPr>
              <a:t>Remove </a:t>
            </a:r>
            <a:r>
              <a:rPr lang="en-GB" sz="2400" b="1" dirty="0" err="1">
                <a:solidFill>
                  <a:srgbClr val="EFE9E6"/>
                </a:solidFill>
                <a:latin typeface="Givonic Regular"/>
              </a:rPr>
              <a:t>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nvasive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 non-native species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FE9E6"/>
              </a:solidFill>
              <a:effectLst/>
              <a:uLnTx/>
              <a:uFillTx/>
              <a:latin typeface="Givonic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482DA-0D79-D12C-3624-AF5EF7AC6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D30B17-09A8-D703-B0A6-3F73FDAD78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7407" y="0"/>
            <a:ext cx="12289407" cy="7074754"/>
          </a:xfrm>
          <a:prstGeom prst="rect">
            <a:avLst/>
          </a:prstGeom>
        </p:spPr>
      </p:pic>
      <p:pic>
        <p:nvPicPr>
          <p:cNvPr id="4" name="Picture 3" descr="water vole wildlife trust">
            <a:extLst>
              <a:ext uri="{FF2B5EF4-FFF2-40B4-BE49-F238E27FC236}">
                <a16:creationId xmlns:a16="http://schemas.microsoft.com/office/drawing/2014/main" id="{E9268FC0-5940-DB94-B615-1C1BAF3B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58" y="1"/>
            <a:ext cx="6082842" cy="6858000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tile tx="0" ty="0" sx="100000" sy="100000" flip="none" algn="tl"/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A15EA-3129-A16F-5483-506FB35E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" y="223519"/>
            <a:ext cx="5435600" cy="1467169"/>
          </a:xfrm>
        </p:spPr>
        <p:txBody>
          <a:bodyPr/>
          <a:lstStyle/>
          <a:p>
            <a:r>
              <a:rPr lang="en-GB" dirty="0"/>
              <a:t>It’s not all about water voles …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93AF7CF-A5B4-7DE9-0DB6-689F09ED6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1206654"/>
              </p:ext>
            </p:extLst>
          </p:nvPr>
        </p:nvGraphicFramePr>
        <p:xfrm>
          <a:off x="237872" y="506122"/>
          <a:ext cx="10318367" cy="5845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737274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7408FC-3D52-05C5-446E-3CE6AB0CC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69DA-7DC3-CFE2-5FB6-5B40F492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758" y="2540765"/>
            <a:ext cx="6000442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Pathie" pitchFamily="50" charset="0"/>
              </a:rPr>
              <a:t>Thank you</a:t>
            </a:r>
            <a:br>
              <a:rPr lang="en-GB" dirty="0">
                <a:solidFill>
                  <a:schemeClr val="bg1"/>
                </a:solidFill>
                <a:latin typeface="Pathie" pitchFamily="50" charset="0"/>
              </a:rPr>
            </a:br>
            <a:br>
              <a:rPr lang="en-GB" dirty="0">
                <a:solidFill>
                  <a:schemeClr val="bg1"/>
                </a:solidFill>
                <a:latin typeface="Pathie" pitchFamily="50" charset="0"/>
              </a:rPr>
            </a:br>
            <a:r>
              <a:rPr lang="en-GB" dirty="0">
                <a:solidFill>
                  <a:schemeClr val="bg1"/>
                </a:solidFill>
                <a:latin typeface="Pathie" pitchFamily="50" charset="0"/>
              </a:rPr>
              <a:t>Any Questions? </a:t>
            </a:r>
          </a:p>
        </p:txBody>
      </p:sp>
      <p:pic>
        <p:nvPicPr>
          <p:cNvPr id="10" name="Picture 9" descr="A black and white logo&#10;&#10;AI-generated content may be incorrect.">
            <a:extLst>
              <a:ext uri="{FF2B5EF4-FFF2-40B4-BE49-F238E27FC236}">
                <a16:creationId xmlns:a16="http://schemas.microsoft.com/office/drawing/2014/main" id="{1E487F14-6066-1A47-FA0B-C89DE99F8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256" y="-59023"/>
            <a:ext cx="2930784" cy="140895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036C344-AA5E-D6E9-6E0D-0AA44F877C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780250">
            <a:off x="-875428" y="-317294"/>
            <a:ext cx="5701276" cy="3334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BEB25D-CAE9-2A82-C921-D3E33D52950A}"/>
              </a:ext>
            </a:extLst>
          </p:cNvPr>
          <p:cNvSpPr/>
          <p:nvPr/>
        </p:nvSpPr>
        <p:spPr>
          <a:xfrm>
            <a:off x="0" y="5870893"/>
            <a:ext cx="2090057" cy="98710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FD118-CC60-00C6-90D7-4F4586DE2B73}"/>
              </a:ext>
            </a:extLst>
          </p:cNvPr>
          <p:cNvSpPr txBox="1"/>
          <p:nvPr/>
        </p:nvSpPr>
        <p:spPr>
          <a:xfrm>
            <a:off x="417520" y="5419539"/>
            <a:ext cx="5235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Name: Louise Barnetson</a:t>
            </a:r>
          </a:p>
          <a:p>
            <a:r>
              <a:rPr lang="en-GB" sz="2000" dirty="0">
                <a:solidFill>
                  <a:schemeClr val="tx2"/>
                </a:solidFill>
              </a:rPr>
              <a:t>Role: Water Champion</a:t>
            </a:r>
          </a:p>
          <a:p>
            <a:r>
              <a:rPr lang="en-GB" sz="2000" dirty="0">
                <a:solidFill>
                  <a:schemeClr val="tx2"/>
                </a:solidFill>
              </a:rPr>
              <a:t>Email: louise@wsrt.org.uk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A1C1E69-7995-9E63-7B1C-21F4F44B0A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9722" y="3845560"/>
            <a:ext cx="3334318" cy="33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4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72D8F67-0D55-DF3B-15DD-95C3BB31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2472372" cy="2692400"/>
          </a:xfrm>
        </p:spPr>
        <p:txBody>
          <a:bodyPr anchor="b">
            <a:normAutofit/>
          </a:bodyPr>
          <a:lstStyle/>
          <a:p>
            <a:r>
              <a:rPr lang="en-US" dirty="0"/>
              <a:t>Arun &amp; Western Streams Catchment Area</a:t>
            </a:r>
          </a:p>
        </p:txBody>
      </p:sp>
      <p:pic>
        <p:nvPicPr>
          <p:cNvPr id="4" name="Picture 3" descr="A map of a city&#10;&#10;AI-generated content may be incorrect.">
            <a:extLst>
              <a:ext uri="{FF2B5EF4-FFF2-40B4-BE49-F238E27FC236}">
                <a16:creationId xmlns:a16="http://schemas.microsoft.com/office/drawing/2014/main" id="{D8189AE9-398B-353D-FAA0-D5E68E152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97" b="-2"/>
          <a:stretch>
            <a:fillRect/>
          </a:stretch>
        </p:blipFill>
        <p:spPr>
          <a:xfrm>
            <a:off x="3769360" y="182929"/>
            <a:ext cx="8261437" cy="6523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0521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907DF6-B94F-FAC8-76C3-63A761AEF7DE}"/>
              </a:ext>
            </a:extLst>
          </p:cNvPr>
          <p:cNvSpPr/>
          <p:nvPr/>
        </p:nvSpPr>
        <p:spPr>
          <a:xfrm>
            <a:off x="4619727" y="1563718"/>
            <a:ext cx="7572274" cy="529428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EFE9E6"/>
              </a:solidFill>
              <a:effectLst/>
              <a:uLnTx/>
              <a:uFillTx/>
              <a:latin typeface="Givonic Regular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ACA07-8550-8644-E483-8D64748B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Water Cycle</a:t>
            </a:r>
          </a:p>
        </p:txBody>
      </p:sp>
      <p:pic>
        <p:nvPicPr>
          <p:cNvPr id="1026" name="Picture 2" descr="How to Draw the Water Cycle Featured Image">
            <a:extLst>
              <a:ext uri="{FF2B5EF4-FFF2-40B4-BE49-F238E27FC236}">
                <a16:creationId xmlns:a16="http://schemas.microsoft.com/office/drawing/2014/main" id="{4CBB2C65-284D-0238-417D-2AF9EB9F12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26" y="1535959"/>
            <a:ext cx="7572274" cy="529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C5B25-8963-711A-7DE6-B84699352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6" y="2846070"/>
            <a:ext cx="3960495" cy="2640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283B86-B1A0-94CB-F59E-D18DE5759389}"/>
              </a:ext>
            </a:extLst>
          </p:cNvPr>
          <p:cNvSpPr txBox="1"/>
          <p:nvPr/>
        </p:nvSpPr>
        <p:spPr>
          <a:xfrm>
            <a:off x="6865534" y="1595735"/>
            <a:ext cx="308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3352F"/>
                </a:solidFill>
                <a:effectLst/>
                <a:uLnTx/>
                <a:uFillTx/>
                <a:latin typeface="Dreaming Outloud Script Pro" panose="020F0502020204030204" pitchFamily="66" charset="0"/>
                <a:ea typeface="+mn-ea"/>
                <a:cs typeface="Dreaming Outloud Script Pro" panose="020F0502020204030204" pitchFamily="66" charset="0"/>
              </a:rPr>
              <a:t>The Water Cycle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23235E41-686C-EBF0-96B9-5148218C5192}"/>
              </a:ext>
            </a:extLst>
          </p:cNvPr>
          <p:cNvSpPr/>
          <p:nvPr/>
        </p:nvSpPr>
        <p:spPr>
          <a:xfrm>
            <a:off x="10363200" y="96520"/>
            <a:ext cx="1493520" cy="123952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41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BFC91-D836-F7AB-F4E4-1D3647A72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56" y="457200"/>
            <a:ext cx="4377170" cy="935182"/>
          </a:xfrm>
        </p:spPr>
        <p:txBody>
          <a:bodyPr>
            <a:normAutofit fontScale="90000"/>
          </a:bodyPr>
          <a:lstStyle/>
          <a:p>
            <a:r>
              <a:rPr lang="en-GB" dirty="0"/>
              <a:t>Human Modified Water Cycle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D1B505-0F98-0904-8CB5-DF20B2078B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041" y="-1"/>
            <a:ext cx="6410960" cy="68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FB0B7-9F39-8C88-642B-DFD3F9FA83A7}"/>
              </a:ext>
            </a:extLst>
          </p:cNvPr>
          <p:cNvSpPr txBox="1"/>
          <p:nvPr/>
        </p:nvSpPr>
        <p:spPr>
          <a:xfrm>
            <a:off x="660399" y="1950720"/>
            <a:ext cx="51206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Where does it come from? </a:t>
            </a:r>
          </a:p>
          <a:p>
            <a:r>
              <a:rPr lang="en-GB" sz="3200" dirty="0">
                <a:solidFill>
                  <a:schemeClr val="bg1"/>
                </a:solidFill>
              </a:rPr>
              <a:t>Where does it go? </a:t>
            </a:r>
          </a:p>
          <a:p>
            <a:r>
              <a:rPr lang="en-GB" sz="3200" dirty="0">
                <a:solidFill>
                  <a:schemeClr val="bg1"/>
                </a:solidFill>
              </a:rPr>
              <a:t>What are we adding to it? </a:t>
            </a:r>
          </a:p>
        </p:txBody>
      </p:sp>
    </p:spTree>
    <p:extLst>
      <p:ext uri="{BB962C8B-B14F-4D97-AF65-F5344CB8AC3E}">
        <p14:creationId xmlns:p14="http://schemas.microsoft.com/office/powerpoint/2010/main" val="1331640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FA431C-15DB-0318-CAA7-0BDCBE5E8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826" y="206130"/>
            <a:ext cx="8095066" cy="6445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F831C3-C7FE-058B-333A-CE0A35AD5180}"/>
              </a:ext>
            </a:extLst>
          </p:cNvPr>
          <p:cNvSpPr txBox="1"/>
          <p:nvPr/>
        </p:nvSpPr>
        <p:spPr>
          <a:xfrm>
            <a:off x="268448" y="327171"/>
            <a:ext cx="348982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EA classifications (2022)</a:t>
            </a:r>
          </a:p>
          <a:p>
            <a:endParaRPr lang="en-GB" dirty="0"/>
          </a:p>
          <a:p>
            <a:r>
              <a:rPr lang="en-GB" b="1" dirty="0" err="1">
                <a:solidFill>
                  <a:srgbClr val="FFFFFF"/>
                </a:solidFill>
              </a:rPr>
              <a:t>Bremere</a:t>
            </a:r>
            <a:r>
              <a:rPr lang="en-GB" b="1" dirty="0">
                <a:solidFill>
                  <a:srgbClr val="FFFFFF"/>
                </a:solidFill>
              </a:rPr>
              <a:t> Rife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rgbClr val="FFFFFF"/>
                </a:solidFill>
              </a:rPr>
              <a:t>Broad Rife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rgbClr val="FFFFFF"/>
                </a:solidFill>
              </a:rPr>
              <a:t>Pagham Rife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rgbClr val="FFFFFF"/>
                </a:solidFill>
              </a:rPr>
              <a:t>Lavant Water Body</a:t>
            </a:r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625FEC-0FA1-DB6A-7525-C47BC0E89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31" y="3429000"/>
            <a:ext cx="2149026" cy="365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9313AF-845A-DDE9-2FBF-E19DD3264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51" y="4311307"/>
            <a:ext cx="2149026" cy="365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462BD3-0078-CA70-C49A-E7F90D3C5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51" y="1791957"/>
            <a:ext cx="2141406" cy="388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64D5DF-B7F6-D8F2-8F2B-6F46B8428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51" y="2610478"/>
            <a:ext cx="2141406" cy="3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8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25F660-D7B6-D185-8CFE-6D7EFAE25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569" y="0"/>
            <a:ext cx="7126431" cy="68256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7F79FA9-13A8-2238-2305-984E95ABA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333"/>
            <a:ext cx="4305764" cy="1237172"/>
          </a:xfrm>
        </p:spPr>
        <p:txBody>
          <a:bodyPr>
            <a:normAutofit fontScale="90000"/>
          </a:bodyPr>
          <a:lstStyle/>
          <a:p>
            <a:r>
              <a:rPr lang="en-US" dirty="0"/>
              <a:t>River Guardians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1DAB3-3B62-464F-9CBB-8A68E6EFB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3" y="1269505"/>
            <a:ext cx="5075299" cy="477120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Testing has been carried out monthly by our volunteers from Feb 2024-present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/>
              <a:t>Pagham Rife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Phosphates – average 0.86 ppm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Nitrates – average 3.61 ppm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 err="1"/>
              <a:t>Bremere</a:t>
            </a:r>
            <a:r>
              <a:rPr lang="en-GB" dirty="0"/>
              <a:t> Rife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Phosphates – average 0.42 ppm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Nitrates – average 2.48 ppm</a:t>
            </a: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 err="1"/>
              <a:t>Highleigh</a:t>
            </a:r>
            <a:r>
              <a:rPr lang="en-GB" dirty="0"/>
              <a:t> Rife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Phosphates – average 0.39 ppm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Nitrates – average 7.43 ppm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 err="1"/>
              <a:t>Almodington</a:t>
            </a:r>
            <a:r>
              <a:rPr lang="en-GB" dirty="0"/>
              <a:t> Rife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100" dirty="0"/>
              <a:t>Phosphates – average 0.68 ppm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100" dirty="0"/>
              <a:t>Nitrates – average 2.68 ppm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F8C498-F440-D08F-F2A9-582742182B63}"/>
              </a:ext>
            </a:extLst>
          </p:cNvPr>
          <p:cNvSpPr txBox="1"/>
          <p:nvPr/>
        </p:nvSpPr>
        <p:spPr>
          <a:xfrm>
            <a:off x="5713381" y="1746893"/>
            <a:ext cx="6184523" cy="3816429"/>
          </a:xfrm>
          <a:prstGeom prst="rect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Phosphate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FE9E6"/>
              </a:solidFill>
              <a:effectLst/>
              <a:uLnTx/>
              <a:uFillTx/>
              <a:latin typeface="Givonic 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Good ecological status in Rivers is between 0.077 – 0.306 ppm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FE9E6"/>
              </a:solidFill>
              <a:effectLst/>
              <a:uLnTx/>
              <a:uFillTx/>
              <a:latin typeface="Givonic 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Nitrate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FE9E6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1+ ppm is ‘elevated’, 5+ is excessive. Natural levels of nitrate in freshwater are typically well below 5 ppm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FE9E6"/>
              </a:solidFill>
              <a:effectLst/>
              <a:uLnTx/>
              <a:uFillTx/>
              <a:latin typeface="Givonic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3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E6299FD-52B2-52D6-C40A-F210C535C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7" y="0"/>
            <a:ext cx="9688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1E068B-7431-011E-431D-EB6C08547E39}"/>
              </a:ext>
            </a:extLst>
          </p:cNvPr>
          <p:cNvSpPr txBox="1"/>
          <p:nvPr/>
        </p:nvSpPr>
        <p:spPr>
          <a:xfrm>
            <a:off x="201336" y="268448"/>
            <a:ext cx="1954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3352F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Combined sewer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3352F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3352F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©Thames21</a:t>
            </a:r>
          </a:p>
        </p:txBody>
      </p:sp>
    </p:spTree>
    <p:extLst>
      <p:ext uri="{BB962C8B-B14F-4D97-AF65-F5344CB8AC3E}">
        <p14:creationId xmlns:p14="http://schemas.microsoft.com/office/powerpoint/2010/main" val="401676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93280-8EDB-746A-01A8-3866F9E14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1" y="0"/>
            <a:ext cx="987552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CEFE50-CE7D-4DD9-4BB2-1F2CA896A9AF}"/>
              </a:ext>
            </a:extLst>
          </p:cNvPr>
          <p:cNvSpPr txBox="1"/>
          <p:nvPr/>
        </p:nvSpPr>
        <p:spPr>
          <a:xfrm>
            <a:off x="254000" y="589280"/>
            <a:ext cx="1859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+ Groundwater infiltration</a:t>
            </a:r>
          </a:p>
          <a:p>
            <a:endParaRPr lang="en-GB" sz="2000" dirty="0"/>
          </a:p>
          <a:p>
            <a:r>
              <a:rPr lang="en-GB" sz="2000" dirty="0"/>
              <a:t>+ </a:t>
            </a:r>
          </a:p>
          <a:p>
            <a:r>
              <a:rPr lang="en-GB" sz="2000" dirty="0"/>
              <a:t>Inadequate infrastructure </a:t>
            </a:r>
          </a:p>
        </p:txBody>
      </p:sp>
      <p:pic>
        <p:nvPicPr>
          <p:cNvPr id="3076" name="Picture 4" descr="Line graph showing the variation in total rainfall between December and February between 1836/37 and 2024/25. The lines are in blue and the trend line is black dashed, it shows a steady increase over the period, with slight fluctuations. The headline reads &quot;UK winters have been getting wetter&quot;. The source is Met Office.">
            <a:extLst>
              <a:ext uri="{FF2B5EF4-FFF2-40B4-BE49-F238E27FC236}">
                <a16:creationId xmlns:a16="http://schemas.microsoft.com/office/drawing/2014/main" id="{072209EF-8DE8-FBCE-5A0E-040582EC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31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34BA49-8B6F-94F3-BDF5-62B62B365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0"/>
            <a:ext cx="7315200" cy="691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6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675E4-D453-6911-14CB-3B8AEE5EC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81BF14CF-AA9D-00DF-08B1-CF13FE389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81" y="1"/>
            <a:ext cx="10264142" cy="6855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11FB1-A3BD-D933-CC49-D39CE4C22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96837"/>
            <a:ext cx="11526520" cy="1325563"/>
          </a:xfrm>
        </p:spPr>
        <p:txBody>
          <a:bodyPr/>
          <a:lstStyle/>
          <a:p>
            <a:r>
              <a:rPr lang="en-GB" dirty="0"/>
              <a:t>What can we do? Be the Eyes &amp; Ears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064BE-48E4-7C25-B192-59E15EE98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80697"/>
            <a:ext cx="5679440" cy="3746903"/>
          </a:xfrm>
          <a:solidFill>
            <a:schemeClr val="accent2">
              <a:alpha val="92000"/>
            </a:schemeClr>
          </a:solidFill>
        </p:spPr>
        <p:txBody>
          <a:bodyPr>
            <a:normAutofit fontScale="70000" lnSpcReduction="20000"/>
          </a:bodyPr>
          <a:lstStyle/>
          <a:p>
            <a:endParaRPr lang="en-GB" b="1" dirty="0"/>
          </a:p>
          <a:p>
            <a:r>
              <a:rPr lang="en-GB" b="1" dirty="0"/>
              <a:t>Stay informed - live &amp; historic spill data</a:t>
            </a:r>
          </a:p>
          <a:p>
            <a:pPr marL="0" indent="0">
              <a:buNone/>
            </a:pPr>
            <a:r>
              <a:rPr lang="en-GB" b="1" dirty="0">
                <a:solidFill>
                  <a:srgbClr val="7030A0"/>
                </a:solidFill>
              </a:rPr>
              <a:t>Rivers Trust Sewage Map Online</a:t>
            </a:r>
          </a:p>
          <a:p>
            <a:pPr marL="0" indent="0">
              <a:buNone/>
            </a:pPr>
            <a:r>
              <a:rPr lang="en-GB" b="1" dirty="0">
                <a:solidFill>
                  <a:srgbClr val="7030A0"/>
                </a:solidFill>
              </a:rPr>
              <a:t>Southern Water “Clean Rivers &amp; Seas” </a:t>
            </a:r>
          </a:p>
          <a:p>
            <a:r>
              <a:rPr lang="en-GB" b="1" dirty="0"/>
              <a:t>“See It. Say It. Sorted” (sort of!) </a:t>
            </a:r>
          </a:p>
          <a:p>
            <a:pPr marL="457200" lvl="1" indent="0">
              <a:buNone/>
            </a:pPr>
            <a:r>
              <a:rPr lang="en-GB" dirty="0"/>
              <a:t>Pollution – bad smells, milky water, etc</a:t>
            </a:r>
          </a:p>
          <a:p>
            <a:pPr marL="457200" lvl="1" indent="0">
              <a:buNone/>
            </a:pPr>
            <a:r>
              <a:rPr lang="en-GB" dirty="0"/>
              <a:t>Litter/</a:t>
            </a:r>
            <a:r>
              <a:rPr lang="en-GB" dirty="0" err="1"/>
              <a:t>flytipping</a:t>
            </a:r>
            <a:endParaRPr lang="en-GB" dirty="0"/>
          </a:p>
          <a:p>
            <a:pPr marL="457200" lvl="1" indent="0">
              <a:buNone/>
            </a:pPr>
            <a:r>
              <a:rPr lang="en-GB" dirty="0"/>
              <a:t>Blockages</a:t>
            </a:r>
          </a:p>
          <a:p>
            <a:pPr marL="457200" lvl="1" indent="0">
              <a:buNone/>
            </a:pPr>
            <a:r>
              <a:rPr lang="en-GB" dirty="0"/>
              <a:t>Poor land management</a:t>
            </a:r>
          </a:p>
          <a:p>
            <a:pPr marL="457200" lvl="1" indent="0">
              <a:buNone/>
            </a:pPr>
            <a:r>
              <a:rPr lang="en-GB" dirty="0"/>
              <a:t>Low flows</a:t>
            </a:r>
          </a:p>
          <a:p>
            <a:pPr marL="457200" lvl="1" indent="0">
              <a:buNone/>
            </a:pPr>
            <a:r>
              <a:rPr lang="en-GB" dirty="0"/>
              <a:t>Flooding</a:t>
            </a:r>
          </a:p>
          <a:p>
            <a:pPr marL="457200" lvl="1" indent="0">
              <a:buNone/>
            </a:pPr>
            <a:r>
              <a:rPr lang="en-GB" dirty="0"/>
              <a:t>Non-native invasive species (INNS)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5" name="Graphic 4" descr="Eyes with solid fill">
            <a:extLst>
              <a:ext uri="{FF2B5EF4-FFF2-40B4-BE49-F238E27FC236}">
                <a16:creationId xmlns:a16="http://schemas.microsoft.com/office/drawing/2014/main" id="{E152D66D-83AE-C477-2232-854A327530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9689" y="-189116"/>
            <a:ext cx="914400" cy="914400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8FCA553-FA2A-D062-D44A-225D6282D766}"/>
              </a:ext>
            </a:extLst>
          </p:cNvPr>
          <p:cNvSpPr/>
          <p:nvPr/>
        </p:nvSpPr>
        <p:spPr>
          <a:xfrm>
            <a:off x="7540442" y="4252160"/>
            <a:ext cx="4097946" cy="2136642"/>
          </a:xfrm>
          <a:prstGeom prst="wedgeEllipseCallout">
            <a:avLst>
              <a:gd name="adj1" fmla="val 27368"/>
              <a:gd name="adj2" fmla="val -7307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3352F"/>
                </a:solidFill>
                <a:effectLst/>
                <a:uLnTx/>
                <a:uFillTx/>
                <a:latin typeface="Givonic Regular"/>
                <a:ea typeface="+mn-ea"/>
                <a:cs typeface="+mn-cs"/>
              </a:rPr>
              <a:t>Say what you see!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3352F"/>
              </a:solidFill>
              <a:effectLst/>
              <a:uLnTx/>
              <a:uFillTx/>
              <a:latin typeface="Givonic Regular"/>
              <a:ea typeface="+mn-ea"/>
              <a:cs typeface="+mn-cs"/>
            </a:endParaRPr>
          </a:p>
        </p:txBody>
      </p:sp>
      <p:pic>
        <p:nvPicPr>
          <p:cNvPr id="9" name="Graphic 8" descr="Ear with solid fill">
            <a:extLst>
              <a:ext uri="{FF2B5EF4-FFF2-40B4-BE49-F238E27FC236}">
                <a16:creationId xmlns:a16="http://schemas.microsoft.com/office/drawing/2014/main" id="{57246360-A4C9-0199-7426-E7C1A61107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61348" y="9346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688B81-6CA4-ADB7-6242-2D9BEBE167A3}"/>
              </a:ext>
            </a:extLst>
          </p:cNvPr>
          <p:cNvSpPr txBox="1"/>
          <p:nvPr/>
        </p:nvSpPr>
        <p:spPr>
          <a:xfrm>
            <a:off x="8266143" y="1691908"/>
            <a:ext cx="40979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Contact the Environment Agency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Contact Southern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Write to Jess Brown-Fuller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#CleanWaterNow</a:t>
            </a:r>
          </a:p>
        </p:txBody>
      </p:sp>
    </p:spTree>
    <p:extLst>
      <p:ext uri="{BB962C8B-B14F-4D97-AF65-F5344CB8AC3E}">
        <p14:creationId xmlns:p14="http://schemas.microsoft.com/office/powerpoint/2010/main" val="14684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WSRT_Colours">
      <a:dk1>
        <a:srgbClr val="23352F"/>
      </a:dk1>
      <a:lt1>
        <a:srgbClr val="EFE9E6"/>
      </a:lt1>
      <a:dk2>
        <a:srgbClr val="27463B"/>
      </a:dk2>
      <a:lt2>
        <a:srgbClr val="9CABE2"/>
      </a:lt2>
      <a:accent1>
        <a:srgbClr val="D6F584"/>
      </a:accent1>
      <a:accent2>
        <a:srgbClr val="B7BA75"/>
      </a:accent2>
      <a:accent3>
        <a:srgbClr val="496C79"/>
      </a:accent3>
      <a:accent4>
        <a:srgbClr val="828752"/>
      </a:accent4>
      <a:accent5>
        <a:srgbClr val="40A8BF"/>
      </a:accent5>
      <a:accent6>
        <a:srgbClr val="93754B"/>
      </a:accent6>
      <a:hlink>
        <a:srgbClr val="B7BA75"/>
      </a:hlink>
      <a:folHlink>
        <a:srgbClr val="496C79"/>
      </a:folHlink>
    </a:clrScheme>
    <a:fontScheme name="WSRT Fonts">
      <a:majorFont>
        <a:latin typeface="Pathie"/>
        <a:ea typeface=""/>
        <a:cs typeface=""/>
      </a:majorFont>
      <a:minorFont>
        <a:latin typeface="Givonic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SRTPowerPointTemplate_April2025" id="{2AA350B9-14DE-459D-98BF-80DBDD20F496}" vid="{948B1611-B950-43D2-9318-9C6CE1306D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331a6b-8863-4dd4-b0f0-be5721c9c39e">
      <Terms xmlns="http://schemas.microsoft.com/office/infopath/2007/PartnerControls"/>
    </lcf76f155ced4ddcb4097134ff3c332f>
    <TaxCatchAll xmlns="ac6f2b01-04dd-4922-a04b-a0679cefa66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548BFEFA837D46972F8A47C3BE55AF" ma:contentTypeVersion="15" ma:contentTypeDescription="Create a new document." ma:contentTypeScope="" ma:versionID="635441aab3282bece09a2f52a9a0b021">
  <xsd:schema xmlns:xsd="http://www.w3.org/2001/XMLSchema" xmlns:xs="http://www.w3.org/2001/XMLSchema" xmlns:p="http://schemas.microsoft.com/office/2006/metadata/properties" xmlns:ns2="45331a6b-8863-4dd4-b0f0-be5721c9c39e" xmlns:ns3="ac6f2b01-04dd-4922-a04b-a0679cefa665" targetNamespace="http://schemas.microsoft.com/office/2006/metadata/properties" ma:root="true" ma:fieldsID="f3e98a4a6a15ea01800890dea6ea8bc9" ns2:_="" ns3:_="">
    <xsd:import namespace="45331a6b-8863-4dd4-b0f0-be5721c9c39e"/>
    <xsd:import namespace="ac6f2b01-04dd-4922-a04b-a0679cefa6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31a6b-8863-4dd4-b0f0-be5721c9c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e8721f3f-fc8b-44ed-8f81-f70bd7449b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6f2b01-04dd-4922-a04b-a0679cefa66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bc9b07d-5d36-4dce-9673-08cb6ceb5342}" ma:internalName="TaxCatchAll" ma:showField="CatchAllData" ma:web="ac6f2b01-04dd-4922-a04b-a0679cefa6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BEB9D0-36CE-4182-BEB6-05AF9997875F}">
  <ds:schemaRefs>
    <ds:schemaRef ds:uri="http://schemas.microsoft.com/office/2006/metadata/properties"/>
    <ds:schemaRef ds:uri="http://schemas.microsoft.com/office/infopath/2007/PartnerControls"/>
    <ds:schemaRef ds:uri="45331a6b-8863-4dd4-b0f0-be5721c9c39e"/>
    <ds:schemaRef ds:uri="ac6f2b01-04dd-4922-a04b-a0679cefa665"/>
  </ds:schemaRefs>
</ds:datastoreItem>
</file>

<file path=customXml/itemProps2.xml><?xml version="1.0" encoding="utf-8"?>
<ds:datastoreItem xmlns:ds="http://schemas.openxmlformats.org/officeDocument/2006/customXml" ds:itemID="{131E1D0F-B86E-484B-BD11-9E65FC4F8F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331a6b-8863-4dd4-b0f0-be5721c9c39e"/>
    <ds:schemaRef ds:uri="ac6f2b01-04dd-4922-a04b-a0679cefa6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445511-341A-4EFA-BA7C-90355E2E1B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WSRTPowerPointTemplate_April2025</Template>
  <TotalTime>1386</TotalTime>
  <Words>800</Words>
  <Application>Microsoft Office PowerPoint</Application>
  <PresentationFormat>Widescreen</PresentationFormat>
  <Paragraphs>142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Dreaming Outloud Script Pro</vt:lpstr>
      <vt:lpstr>Givonic Regular</vt:lpstr>
      <vt:lpstr>Pathie</vt:lpstr>
      <vt:lpstr>Office Theme</vt:lpstr>
      <vt:lpstr>But what can we do about it?   Actions that can help our rivers and waterways  </vt:lpstr>
      <vt:lpstr>Arun &amp; Western Streams Catchment Area</vt:lpstr>
      <vt:lpstr>The Water Cycle</vt:lpstr>
      <vt:lpstr>Human Modified Water Cycle</vt:lpstr>
      <vt:lpstr>PowerPoint Presentation</vt:lpstr>
      <vt:lpstr>River Guardians</vt:lpstr>
      <vt:lpstr>PowerPoint Presentation</vt:lpstr>
      <vt:lpstr>PowerPoint Presentation</vt:lpstr>
      <vt:lpstr>What can we do? Be the Eyes &amp; Ears </vt:lpstr>
      <vt:lpstr>PowerPoint Presentation</vt:lpstr>
      <vt:lpstr>What else can we do? </vt:lpstr>
      <vt:lpstr>Riparian resources</vt:lpstr>
      <vt:lpstr>Riparian Responsibilities </vt:lpstr>
      <vt:lpstr>Better Ditches &amp; Rifes</vt:lpstr>
      <vt:lpstr>It’s not all about water voles …</vt:lpstr>
      <vt:lpstr>Thank you  Any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Louise Barnetson</dc:creator>
  <cp:lastModifiedBy>Parish Clerk</cp:lastModifiedBy>
  <cp:revision>6</cp:revision>
  <dcterms:created xsi:type="dcterms:W3CDTF">2025-05-01T11:30:24Z</dcterms:created>
  <dcterms:modified xsi:type="dcterms:W3CDTF">2026-05-21T08:52:37Z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0x010100EC548BFEFA837D46972F8A47C3BE55AF</vt:lpwstr>
  </property>
</Properties>
</file>