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handoutMasterIdLst>
    <p:handoutMasterId r:id="rId23"/>
  </p:handoutMasterIdLst>
  <p:sldIdLst>
    <p:sldId id="358" r:id="rId2"/>
    <p:sldId id="1203" r:id="rId3"/>
    <p:sldId id="359" r:id="rId4"/>
    <p:sldId id="360" r:id="rId5"/>
    <p:sldId id="1205" r:id="rId6"/>
    <p:sldId id="361" r:id="rId7"/>
    <p:sldId id="362" r:id="rId8"/>
    <p:sldId id="364" r:id="rId9"/>
    <p:sldId id="366" r:id="rId10"/>
    <p:sldId id="367" r:id="rId11"/>
    <p:sldId id="1198" r:id="rId12"/>
    <p:sldId id="368" r:id="rId13"/>
    <p:sldId id="1199" r:id="rId14"/>
    <p:sldId id="369" r:id="rId15"/>
    <p:sldId id="1200" r:id="rId16"/>
    <p:sldId id="365" r:id="rId17"/>
    <p:sldId id="1204" r:id="rId18"/>
    <p:sldId id="1194" r:id="rId19"/>
    <p:sldId id="439" r:id="rId20"/>
    <p:sldId id="346" r:id="rId21"/>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90"/>
    <a:srgbClr val="0B996D"/>
    <a:srgbClr val="309AC0"/>
    <a:srgbClr val="547A9C"/>
    <a:srgbClr val="006600"/>
    <a:srgbClr val="0EC28A"/>
    <a:srgbClr val="404056"/>
    <a:srgbClr val="800080"/>
    <a:srgbClr val="0ACC74"/>
    <a:srgbClr val="00C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75946" autoAdjust="0"/>
  </p:normalViewPr>
  <p:slideViewPr>
    <p:cSldViewPr>
      <p:cViewPr varScale="1">
        <p:scale>
          <a:sx n="62" d="100"/>
          <a:sy n="62" d="100"/>
        </p:scale>
        <p:origin x="1469" y="62"/>
      </p:cViewPr>
      <p:guideLst>
        <p:guide orient="horz" pos="2160"/>
        <p:guide pos="2880"/>
      </p:guideLst>
    </p:cSldViewPr>
  </p:slideViewPr>
  <p:outlineViewPr>
    <p:cViewPr>
      <p:scale>
        <a:sx n="33" d="100"/>
        <a:sy n="33" d="100"/>
      </p:scale>
      <p:origin x="30" y="15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031"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t" anchorCtr="0" compatLnSpc="1">
            <a:prstTxWarp prst="textNoShape">
              <a:avLst/>
            </a:prstTxWarp>
          </a:bodyPr>
          <a:lstStyle>
            <a:lvl1pPr>
              <a:defRPr sz="1200"/>
            </a:lvl1pPr>
          </a:lstStyle>
          <a:p>
            <a:pPr>
              <a:defRPr/>
            </a:pPr>
            <a:endParaRPr lang="en-GB"/>
          </a:p>
        </p:txBody>
      </p:sp>
      <p:sp>
        <p:nvSpPr>
          <p:cNvPr id="10243" name="Rectangle 3"/>
          <p:cNvSpPr>
            <a:spLocks noGrp="1" noChangeArrowheads="1"/>
          </p:cNvSpPr>
          <p:nvPr>
            <p:ph type="dt" sz="quarter" idx="1"/>
          </p:nvPr>
        </p:nvSpPr>
        <p:spPr bwMode="auto">
          <a:xfrm>
            <a:off x="3851645" y="0"/>
            <a:ext cx="2946031"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t" anchorCtr="0" compatLnSpc="1">
            <a:prstTxWarp prst="textNoShape">
              <a:avLst/>
            </a:prstTxWarp>
          </a:bodyPr>
          <a:lstStyle>
            <a:lvl1pPr algn="r">
              <a:defRPr sz="1200"/>
            </a:lvl1pPr>
          </a:lstStyle>
          <a:p>
            <a:pPr>
              <a:defRPr/>
            </a:pPr>
            <a:endParaRPr lang="en-GB"/>
          </a:p>
        </p:txBody>
      </p:sp>
      <p:sp>
        <p:nvSpPr>
          <p:cNvPr id="10244" name="Rectangle 4"/>
          <p:cNvSpPr>
            <a:spLocks noGrp="1" noChangeArrowheads="1"/>
          </p:cNvSpPr>
          <p:nvPr>
            <p:ph type="ftr" sz="quarter" idx="2"/>
          </p:nvPr>
        </p:nvSpPr>
        <p:spPr bwMode="auto">
          <a:xfrm>
            <a:off x="0" y="9430545"/>
            <a:ext cx="2946031"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b" anchorCtr="0" compatLnSpc="1">
            <a:prstTxWarp prst="textNoShape">
              <a:avLst/>
            </a:prstTxWarp>
          </a:bodyPr>
          <a:lstStyle>
            <a:lvl1pPr>
              <a:defRPr sz="1200"/>
            </a:lvl1pPr>
          </a:lstStyle>
          <a:p>
            <a:pPr>
              <a:defRPr/>
            </a:pPr>
            <a:endParaRPr lang="en-GB"/>
          </a:p>
        </p:txBody>
      </p:sp>
      <p:sp>
        <p:nvSpPr>
          <p:cNvPr id="10245" name="Rectangle 5"/>
          <p:cNvSpPr>
            <a:spLocks noGrp="1" noChangeArrowheads="1"/>
          </p:cNvSpPr>
          <p:nvPr>
            <p:ph type="sldNum" sz="quarter" idx="3"/>
          </p:nvPr>
        </p:nvSpPr>
        <p:spPr bwMode="auto">
          <a:xfrm>
            <a:off x="3851645" y="9430545"/>
            <a:ext cx="2946031" cy="49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b" anchorCtr="0" compatLnSpc="1">
            <a:prstTxWarp prst="textNoShape">
              <a:avLst/>
            </a:prstTxWarp>
          </a:bodyPr>
          <a:lstStyle>
            <a:lvl1pPr algn="r">
              <a:defRPr sz="1200"/>
            </a:lvl1pPr>
          </a:lstStyle>
          <a:p>
            <a:pPr>
              <a:defRPr/>
            </a:pPr>
            <a:fld id="{AE206661-2810-49E6-B092-3075ED4C4FAF}" type="slidenum">
              <a:rPr lang="en-GB"/>
              <a:pPr>
                <a:defRPr/>
              </a:pPr>
              <a:t>‹#›</a:t>
            </a:fld>
            <a:endParaRPr lang="en-GB"/>
          </a:p>
        </p:txBody>
      </p:sp>
    </p:spTree>
    <p:extLst>
      <p:ext uri="{BB962C8B-B14F-4D97-AF65-F5344CB8AC3E}">
        <p14:creationId xmlns:p14="http://schemas.microsoft.com/office/powerpoint/2010/main" val="11109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9454" cy="53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t" anchorCtr="0" compatLnSpc="1">
            <a:prstTxWarp prst="textNoShape">
              <a:avLst/>
            </a:prstTxWarp>
          </a:bodyPr>
          <a:lstStyle>
            <a:lvl1pPr>
              <a:defRPr sz="1200"/>
            </a:lvl1pPr>
          </a:lstStyle>
          <a:p>
            <a:pPr>
              <a:defRPr/>
            </a:pPr>
            <a:endParaRPr lang="en-GB"/>
          </a:p>
        </p:txBody>
      </p:sp>
      <p:sp>
        <p:nvSpPr>
          <p:cNvPr id="64515" name="Rectangle 3"/>
          <p:cNvSpPr>
            <a:spLocks noGrp="1" noChangeArrowheads="1"/>
          </p:cNvSpPr>
          <p:nvPr>
            <p:ph type="dt" idx="1"/>
          </p:nvPr>
        </p:nvSpPr>
        <p:spPr bwMode="auto">
          <a:xfrm>
            <a:off x="3819812" y="0"/>
            <a:ext cx="2979454" cy="53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t" anchorCtr="0" compatLnSpc="1">
            <a:prstTxWarp prst="textNoShape">
              <a:avLst/>
            </a:prstTxWarp>
          </a:bodyPr>
          <a:lstStyle>
            <a:lvl1pPr algn="r">
              <a:defRPr sz="12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06463" y="763588"/>
            <a:ext cx="4986337" cy="3740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916755" y="4731968"/>
            <a:ext cx="4965756" cy="442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4518" name="Rectangle 6"/>
          <p:cNvSpPr>
            <a:spLocks noGrp="1" noChangeArrowheads="1"/>
          </p:cNvSpPr>
          <p:nvPr>
            <p:ph type="ftr" sz="quarter" idx="4"/>
          </p:nvPr>
        </p:nvSpPr>
        <p:spPr bwMode="auto">
          <a:xfrm>
            <a:off x="0" y="9463935"/>
            <a:ext cx="2979454" cy="45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b" anchorCtr="0" compatLnSpc="1">
            <a:prstTxWarp prst="textNoShape">
              <a:avLst/>
            </a:prstTxWarp>
          </a:bodyPr>
          <a:lstStyle>
            <a:lvl1pPr>
              <a:defRPr sz="1200"/>
            </a:lvl1pPr>
          </a:lstStyle>
          <a:p>
            <a:pPr>
              <a:defRPr/>
            </a:pPr>
            <a:endParaRPr lang="en-GB"/>
          </a:p>
        </p:txBody>
      </p:sp>
      <p:sp>
        <p:nvSpPr>
          <p:cNvPr id="64519" name="Rectangle 7"/>
          <p:cNvSpPr>
            <a:spLocks noGrp="1" noChangeArrowheads="1"/>
          </p:cNvSpPr>
          <p:nvPr>
            <p:ph type="sldNum" sz="quarter" idx="5"/>
          </p:nvPr>
        </p:nvSpPr>
        <p:spPr bwMode="auto">
          <a:xfrm>
            <a:off x="3819812" y="9463935"/>
            <a:ext cx="2979454" cy="45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14" tIns="45807" rIns="91614" bIns="45807" numCol="1" anchor="b" anchorCtr="0" compatLnSpc="1">
            <a:prstTxWarp prst="textNoShape">
              <a:avLst/>
            </a:prstTxWarp>
          </a:bodyPr>
          <a:lstStyle>
            <a:lvl1pPr algn="r">
              <a:defRPr sz="1200"/>
            </a:lvl1pPr>
          </a:lstStyle>
          <a:p>
            <a:pPr>
              <a:defRPr/>
            </a:pPr>
            <a:fld id="{69CA1848-D6A4-4A0B-93B6-DDCE9E3A40D4}" type="slidenum">
              <a:rPr lang="en-GB"/>
              <a:pPr>
                <a:defRPr/>
              </a:pPr>
              <a:t>‹#›</a:t>
            </a:fld>
            <a:endParaRPr lang="en-GB"/>
          </a:p>
        </p:txBody>
      </p:sp>
    </p:spTree>
    <p:extLst>
      <p:ext uri="{BB962C8B-B14F-4D97-AF65-F5344CB8AC3E}">
        <p14:creationId xmlns:p14="http://schemas.microsoft.com/office/powerpoint/2010/main" val="4145829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168098B-AB87-4339-B8E8-DC268D334CDC}" type="slidenum">
              <a:rPr lang="en-GB" altLang="en-US" sz="1200"/>
              <a:pPr eaLnBrk="1" hangingPunct="1"/>
              <a:t>1</a:t>
            </a:fld>
            <a:endParaRPr lang="en-GB"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en-US" altLang="en-US" dirty="0">
              <a:latin typeface="Arial"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16137">
              <a:defRPr/>
            </a:pPr>
            <a:endParaRPr lang="en-GB" dirty="0"/>
          </a:p>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10</a:t>
            </a:fld>
            <a:endParaRPr lang="en-GB" sz="1200"/>
          </a:p>
        </p:txBody>
      </p:sp>
    </p:spTree>
    <p:extLst>
      <p:ext uri="{BB962C8B-B14F-4D97-AF65-F5344CB8AC3E}">
        <p14:creationId xmlns:p14="http://schemas.microsoft.com/office/powerpoint/2010/main" val="38590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16137">
              <a:defRPr/>
            </a:pPr>
            <a:endParaRPr lang="en-GB" dirty="0"/>
          </a:p>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11</a:t>
            </a:fld>
            <a:endParaRPr lang="en-GB" sz="1200"/>
          </a:p>
        </p:txBody>
      </p:sp>
    </p:spTree>
    <p:extLst>
      <p:ext uri="{BB962C8B-B14F-4D97-AF65-F5344CB8AC3E}">
        <p14:creationId xmlns:p14="http://schemas.microsoft.com/office/powerpoint/2010/main" val="263654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16137">
              <a:defRPr/>
            </a:pPr>
            <a:endParaRPr lang="en-GB" dirty="0"/>
          </a:p>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12</a:t>
            </a:fld>
            <a:endParaRPr lang="en-GB" sz="1200"/>
          </a:p>
        </p:txBody>
      </p:sp>
    </p:spTree>
    <p:extLst>
      <p:ext uri="{BB962C8B-B14F-4D97-AF65-F5344CB8AC3E}">
        <p14:creationId xmlns:p14="http://schemas.microsoft.com/office/powerpoint/2010/main" val="199198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16137">
              <a:defRPr/>
            </a:pPr>
            <a:endParaRPr lang="en-GB" dirty="0"/>
          </a:p>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13</a:t>
            </a:fld>
            <a:endParaRPr lang="en-GB" sz="1200"/>
          </a:p>
        </p:txBody>
      </p:sp>
    </p:spTree>
    <p:extLst>
      <p:ext uri="{BB962C8B-B14F-4D97-AF65-F5344CB8AC3E}">
        <p14:creationId xmlns:p14="http://schemas.microsoft.com/office/powerpoint/2010/main" val="121956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16137">
              <a:defRPr/>
            </a:pPr>
            <a:endParaRPr lang="en-GB" dirty="0"/>
          </a:p>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14</a:t>
            </a:fld>
            <a:endParaRPr lang="en-GB" sz="1200"/>
          </a:p>
        </p:txBody>
      </p:sp>
    </p:spTree>
    <p:extLst>
      <p:ext uri="{BB962C8B-B14F-4D97-AF65-F5344CB8AC3E}">
        <p14:creationId xmlns:p14="http://schemas.microsoft.com/office/powerpoint/2010/main" val="225472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16137">
              <a:defRPr/>
            </a:pPr>
            <a:endParaRPr lang="en-GB" dirty="0"/>
          </a:p>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15</a:t>
            </a:fld>
            <a:endParaRPr lang="en-GB" sz="1200"/>
          </a:p>
        </p:txBody>
      </p:sp>
    </p:spTree>
    <p:extLst>
      <p:ext uri="{BB962C8B-B14F-4D97-AF65-F5344CB8AC3E}">
        <p14:creationId xmlns:p14="http://schemas.microsoft.com/office/powerpoint/2010/main" val="46703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16</a:t>
            </a:fld>
            <a:endParaRPr lang="en-GB" sz="1200"/>
          </a:p>
        </p:txBody>
      </p:sp>
    </p:spTree>
    <p:extLst>
      <p:ext uri="{BB962C8B-B14F-4D97-AF65-F5344CB8AC3E}">
        <p14:creationId xmlns:p14="http://schemas.microsoft.com/office/powerpoint/2010/main" val="113168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5776" indent="-286837" eaLnBrk="0" hangingPunct="0">
              <a:defRPr sz="2400">
                <a:solidFill>
                  <a:schemeClr val="tx1"/>
                </a:solidFill>
                <a:latin typeface="Times New Roman" pitchFamily="18" charset="0"/>
              </a:defRPr>
            </a:lvl2pPr>
            <a:lvl3pPr marL="1147348" indent="-229469" eaLnBrk="0" hangingPunct="0">
              <a:defRPr sz="2400">
                <a:solidFill>
                  <a:schemeClr val="tx1"/>
                </a:solidFill>
                <a:latin typeface="Times New Roman" pitchFamily="18" charset="0"/>
              </a:defRPr>
            </a:lvl3pPr>
            <a:lvl4pPr marL="1606286" indent="-229469" eaLnBrk="0" hangingPunct="0">
              <a:defRPr sz="2400">
                <a:solidFill>
                  <a:schemeClr val="tx1"/>
                </a:solidFill>
                <a:latin typeface="Times New Roman" pitchFamily="18" charset="0"/>
              </a:defRPr>
            </a:lvl4pPr>
            <a:lvl5pPr marL="2065225" indent="-229469" eaLnBrk="0" hangingPunct="0">
              <a:defRPr sz="2400">
                <a:solidFill>
                  <a:schemeClr val="tx1"/>
                </a:solidFill>
                <a:latin typeface="Times New Roman" pitchFamily="18" charset="0"/>
              </a:defRPr>
            </a:lvl5pPr>
            <a:lvl6pPr marL="2524165" indent="-229469" eaLnBrk="0" fontAlgn="base" hangingPunct="0">
              <a:spcBef>
                <a:spcPct val="0"/>
              </a:spcBef>
              <a:spcAft>
                <a:spcPct val="0"/>
              </a:spcAft>
              <a:defRPr sz="2400">
                <a:solidFill>
                  <a:schemeClr val="tx1"/>
                </a:solidFill>
                <a:latin typeface="Times New Roman" pitchFamily="18" charset="0"/>
              </a:defRPr>
            </a:lvl6pPr>
            <a:lvl7pPr marL="2983103" indent="-229469" eaLnBrk="0" fontAlgn="base" hangingPunct="0">
              <a:spcBef>
                <a:spcPct val="0"/>
              </a:spcBef>
              <a:spcAft>
                <a:spcPct val="0"/>
              </a:spcAft>
              <a:defRPr sz="2400">
                <a:solidFill>
                  <a:schemeClr val="tx1"/>
                </a:solidFill>
                <a:latin typeface="Times New Roman" pitchFamily="18" charset="0"/>
              </a:defRPr>
            </a:lvl7pPr>
            <a:lvl8pPr marL="3442042" indent="-229469" eaLnBrk="0" fontAlgn="base" hangingPunct="0">
              <a:spcBef>
                <a:spcPct val="0"/>
              </a:spcBef>
              <a:spcAft>
                <a:spcPct val="0"/>
              </a:spcAft>
              <a:defRPr sz="2400">
                <a:solidFill>
                  <a:schemeClr val="tx1"/>
                </a:solidFill>
                <a:latin typeface="Times New Roman" pitchFamily="18" charset="0"/>
              </a:defRPr>
            </a:lvl8pPr>
            <a:lvl9pPr marL="3900982" indent="-229469" eaLnBrk="0" fontAlgn="base" hangingPunct="0">
              <a:spcBef>
                <a:spcPct val="0"/>
              </a:spcBef>
              <a:spcAft>
                <a:spcPct val="0"/>
              </a:spcAft>
              <a:defRPr sz="2400">
                <a:solidFill>
                  <a:schemeClr val="tx1"/>
                </a:solidFill>
                <a:latin typeface="Times New Roman" pitchFamily="18" charset="0"/>
              </a:defRPr>
            </a:lvl9pPr>
          </a:lstStyle>
          <a:p>
            <a:pPr eaLnBrk="1" hangingPunct="1"/>
            <a:fld id="{C168098B-AB87-4339-B8E8-DC268D334CDC}" type="slidenum">
              <a:rPr lang="en-GB" altLang="en-US" sz="1200"/>
              <a:pPr eaLnBrk="1" hangingPunct="1"/>
              <a:t>17</a:t>
            </a:fld>
            <a:endParaRPr lang="en-GB" altLang="en-US" sz="1200"/>
          </a:p>
        </p:txBody>
      </p:sp>
      <p:sp>
        <p:nvSpPr>
          <p:cNvPr id="19459" name="Rectangle 2"/>
          <p:cNvSpPr>
            <a:spLocks noGrp="1" noRot="1" noChangeAspect="1" noChangeArrowheads="1" noTextEdit="1"/>
          </p:cNvSpPr>
          <p:nvPr>
            <p:ph type="sldImg"/>
          </p:nvPr>
        </p:nvSpPr>
        <p:spPr>
          <a:xfrm>
            <a:off x="911225" y="765175"/>
            <a:ext cx="4994275" cy="3746500"/>
          </a:xfrm>
          <a:ln/>
        </p:spPr>
      </p:sp>
      <p:sp>
        <p:nvSpPr>
          <p:cNvPr id="19460" name="Rectangle 3"/>
          <p:cNvSpPr>
            <a:spLocks noGrp="1" noChangeArrowheads="1"/>
          </p:cNvSpPr>
          <p:nvPr>
            <p:ph type="body" idx="1"/>
          </p:nvPr>
        </p:nvSpPr>
        <p:spPr>
          <a:noFill/>
        </p:spPr>
        <p:txBody>
          <a:bodyPr/>
          <a:lstStyle/>
          <a:p>
            <a:endParaRPr lang="en-US" altLang="en-US" dirty="0">
              <a:latin typeface="Arial" charset="0"/>
              <a:cs typeface="Times New Roman" pitchFamily="18" charset="0"/>
            </a:endParaRPr>
          </a:p>
        </p:txBody>
      </p:sp>
    </p:spTree>
    <p:extLst>
      <p:ext uri="{BB962C8B-B14F-4D97-AF65-F5344CB8AC3E}">
        <p14:creationId xmlns:p14="http://schemas.microsoft.com/office/powerpoint/2010/main" val="406170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5776" indent="-286837" eaLnBrk="0" hangingPunct="0">
              <a:defRPr sz="2400">
                <a:solidFill>
                  <a:schemeClr val="tx1"/>
                </a:solidFill>
                <a:latin typeface="Times New Roman" pitchFamily="18" charset="0"/>
              </a:defRPr>
            </a:lvl2pPr>
            <a:lvl3pPr marL="1147348" indent="-229469" eaLnBrk="0" hangingPunct="0">
              <a:defRPr sz="2400">
                <a:solidFill>
                  <a:schemeClr val="tx1"/>
                </a:solidFill>
                <a:latin typeface="Times New Roman" pitchFamily="18" charset="0"/>
              </a:defRPr>
            </a:lvl3pPr>
            <a:lvl4pPr marL="1606286" indent="-229469" eaLnBrk="0" hangingPunct="0">
              <a:defRPr sz="2400">
                <a:solidFill>
                  <a:schemeClr val="tx1"/>
                </a:solidFill>
                <a:latin typeface="Times New Roman" pitchFamily="18" charset="0"/>
              </a:defRPr>
            </a:lvl4pPr>
            <a:lvl5pPr marL="2065225" indent="-229469" eaLnBrk="0" hangingPunct="0">
              <a:defRPr sz="2400">
                <a:solidFill>
                  <a:schemeClr val="tx1"/>
                </a:solidFill>
                <a:latin typeface="Times New Roman" pitchFamily="18" charset="0"/>
              </a:defRPr>
            </a:lvl5pPr>
            <a:lvl6pPr marL="2524165" indent="-229469" eaLnBrk="0" fontAlgn="base" hangingPunct="0">
              <a:spcBef>
                <a:spcPct val="0"/>
              </a:spcBef>
              <a:spcAft>
                <a:spcPct val="0"/>
              </a:spcAft>
              <a:defRPr sz="2400">
                <a:solidFill>
                  <a:schemeClr val="tx1"/>
                </a:solidFill>
                <a:latin typeface="Times New Roman" pitchFamily="18" charset="0"/>
              </a:defRPr>
            </a:lvl6pPr>
            <a:lvl7pPr marL="2983103" indent="-229469" eaLnBrk="0" fontAlgn="base" hangingPunct="0">
              <a:spcBef>
                <a:spcPct val="0"/>
              </a:spcBef>
              <a:spcAft>
                <a:spcPct val="0"/>
              </a:spcAft>
              <a:defRPr sz="2400">
                <a:solidFill>
                  <a:schemeClr val="tx1"/>
                </a:solidFill>
                <a:latin typeface="Times New Roman" pitchFamily="18" charset="0"/>
              </a:defRPr>
            </a:lvl7pPr>
            <a:lvl8pPr marL="3442042" indent="-229469" eaLnBrk="0" fontAlgn="base" hangingPunct="0">
              <a:spcBef>
                <a:spcPct val="0"/>
              </a:spcBef>
              <a:spcAft>
                <a:spcPct val="0"/>
              </a:spcAft>
              <a:defRPr sz="2400">
                <a:solidFill>
                  <a:schemeClr val="tx1"/>
                </a:solidFill>
                <a:latin typeface="Times New Roman" pitchFamily="18" charset="0"/>
              </a:defRPr>
            </a:lvl8pPr>
            <a:lvl9pPr marL="3900982" indent="-229469" eaLnBrk="0" fontAlgn="base" hangingPunct="0">
              <a:spcBef>
                <a:spcPct val="0"/>
              </a:spcBef>
              <a:spcAft>
                <a:spcPct val="0"/>
              </a:spcAft>
              <a:defRPr sz="2400">
                <a:solidFill>
                  <a:schemeClr val="tx1"/>
                </a:solidFill>
                <a:latin typeface="Times New Roman" pitchFamily="18" charset="0"/>
              </a:defRPr>
            </a:lvl9pPr>
          </a:lstStyle>
          <a:p>
            <a:pPr eaLnBrk="1" hangingPunct="1"/>
            <a:fld id="{C168098B-AB87-4339-B8E8-DC268D334CDC}" type="slidenum">
              <a:rPr lang="en-GB" altLang="en-US" sz="1200"/>
              <a:pPr eaLnBrk="1" hangingPunct="1"/>
              <a:t>18</a:t>
            </a:fld>
            <a:endParaRPr lang="en-GB" altLang="en-US" sz="1200"/>
          </a:p>
        </p:txBody>
      </p:sp>
      <p:sp>
        <p:nvSpPr>
          <p:cNvPr id="19459" name="Rectangle 2"/>
          <p:cNvSpPr>
            <a:spLocks noGrp="1" noRot="1" noChangeAspect="1" noChangeArrowheads="1" noTextEdit="1"/>
          </p:cNvSpPr>
          <p:nvPr>
            <p:ph type="sldImg"/>
          </p:nvPr>
        </p:nvSpPr>
        <p:spPr>
          <a:xfrm>
            <a:off x="911225" y="765175"/>
            <a:ext cx="4994275" cy="3746500"/>
          </a:xfrm>
          <a:ln/>
        </p:spPr>
      </p:sp>
      <p:sp>
        <p:nvSpPr>
          <p:cNvPr id="19460" name="Rectangle 3"/>
          <p:cNvSpPr>
            <a:spLocks noGrp="1" noChangeArrowheads="1"/>
          </p:cNvSpPr>
          <p:nvPr>
            <p:ph type="body" idx="1"/>
          </p:nvPr>
        </p:nvSpPr>
        <p:spPr>
          <a:noFill/>
        </p:spPr>
        <p:txBody>
          <a:bodyPr/>
          <a:lstStyle/>
          <a:p>
            <a:endParaRPr lang="en-US" altLang="en-US" dirty="0">
              <a:latin typeface="Arial" charset="0"/>
              <a:cs typeface="Times New Roman" pitchFamily="18" charset="0"/>
            </a:endParaRPr>
          </a:p>
        </p:txBody>
      </p:sp>
    </p:spTree>
    <p:extLst>
      <p:ext uri="{BB962C8B-B14F-4D97-AF65-F5344CB8AC3E}">
        <p14:creationId xmlns:p14="http://schemas.microsoft.com/office/powerpoint/2010/main" val="187401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5776" indent="-286837" eaLnBrk="0" hangingPunct="0">
              <a:defRPr sz="2400">
                <a:solidFill>
                  <a:schemeClr val="tx1"/>
                </a:solidFill>
                <a:latin typeface="Times New Roman" pitchFamily="18" charset="0"/>
              </a:defRPr>
            </a:lvl2pPr>
            <a:lvl3pPr marL="1147348" indent="-229469" eaLnBrk="0" hangingPunct="0">
              <a:defRPr sz="2400">
                <a:solidFill>
                  <a:schemeClr val="tx1"/>
                </a:solidFill>
                <a:latin typeface="Times New Roman" pitchFamily="18" charset="0"/>
              </a:defRPr>
            </a:lvl3pPr>
            <a:lvl4pPr marL="1606286" indent="-229469" eaLnBrk="0" hangingPunct="0">
              <a:defRPr sz="2400">
                <a:solidFill>
                  <a:schemeClr val="tx1"/>
                </a:solidFill>
                <a:latin typeface="Times New Roman" pitchFamily="18" charset="0"/>
              </a:defRPr>
            </a:lvl4pPr>
            <a:lvl5pPr marL="2065225" indent="-229469" eaLnBrk="0" hangingPunct="0">
              <a:defRPr sz="2400">
                <a:solidFill>
                  <a:schemeClr val="tx1"/>
                </a:solidFill>
                <a:latin typeface="Times New Roman" pitchFamily="18" charset="0"/>
              </a:defRPr>
            </a:lvl5pPr>
            <a:lvl6pPr marL="2524165" indent="-229469" eaLnBrk="0" fontAlgn="base" hangingPunct="0">
              <a:spcBef>
                <a:spcPct val="0"/>
              </a:spcBef>
              <a:spcAft>
                <a:spcPct val="0"/>
              </a:spcAft>
              <a:defRPr sz="2400">
                <a:solidFill>
                  <a:schemeClr val="tx1"/>
                </a:solidFill>
                <a:latin typeface="Times New Roman" pitchFamily="18" charset="0"/>
              </a:defRPr>
            </a:lvl6pPr>
            <a:lvl7pPr marL="2983103" indent="-229469" eaLnBrk="0" fontAlgn="base" hangingPunct="0">
              <a:spcBef>
                <a:spcPct val="0"/>
              </a:spcBef>
              <a:spcAft>
                <a:spcPct val="0"/>
              </a:spcAft>
              <a:defRPr sz="2400">
                <a:solidFill>
                  <a:schemeClr val="tx1"/>
                </a:solidFill>
                <a:latin typeface="Times New Roman" pitchFamily="18" charset="0"/>
              </a:defRPr>
            </a:lvl7pPr>
            <a:lvl8pPr marL="3442042" indent="-229469" eaLnBrk="0" fontAlgn="base" hangingPunct="0">
              <a:spcBef>
                <a:spcPct val="0"/>
              </a:spcBef>
              <a:spcAft>
                <a:spcPct val="0"/>
              </a:spcAft>
              <a:defRPr sz="2400">
                <a:solidFill>
                  <a:schemeClr val="tx1"/>
                </a:solidFill>
                <a:latin typeface="Times New Roman" pitchFamily="18" charset="0"/>
              </a:defRPr>
            </a:lvl8pPr>
            <a:lvl9pPr marL="3900982" indent="-229469" eaLnBrk="0" fontAlgn="base" hangingPunct="0">
              <a:spcBef>
                <a:spcPct val="0"/>
              </a:spcBef>
              <a:spcAft>
                <a:spcPct val="0"/>
              </a:spcAft>
              <a:defRPr sz="2400">
                <a:solidFill>
                  <a:schemeClr val="tx1"/>
                </a:solidFill>
                <a:latin typeface="Times New Roman" pitchFamily="18" charset="0"/>
              </a:defRPr>
            </a:lvl9pPr>
          </a:lstStyle>
          <a:p>
            <a:pPr eaLnBrk="1" hangingPunct="1"/>
            <a:fld id="{C168098B-AB87-4339-B8E8-DC268D334CDC}" type="slidenum">
              <a:rPr lang="en-GB" altLang="en-US" sz="1200"/>
              <a:pPr eaLnBrk="1" hangingPunct="1"/>
              <a:t>19</a:t>
            </a:fld>
            <a:endParaRPr lang="en-GB" altLang="en-US" sz="1200"/>
          </a:p>
        </p:txBody>
      </p:sp>
      <p:sp>
        <p:nvSpPr>
          <p:cNvPr id="19459" name="Rectangle 2"/>
          <p:cNvSpPr>
            <a:spLocks noGrp="1" noRot="1" noChangeAspect="1" noChangeArrowheads="1" noTextEdit="1"/>
          </p:cNvSpPr>
          <p:nvPr>
            <p:ph type="sldImg"/>
          </p:nvPr>
        </p:nvSpPr>
        <p:spPr>
          <a:xfrm>
            <a:off x="911225" y="765175"/>
            <a:ext cx="4994275" cy="3746500"/>
          </a:xfrm>
          <a:ln/>
        </p:spPr>
      </p:sp>
      <p:sp>
        <p:nvSpPr>
          <p:cNvPr id="19460" name="Rectangle 3"/>
          <p:cNvSpPr>
            <a:spLocks noGrp="1" noChangeArrowheads="1"/>
          </p:cNvSpPr>
          <p:nvPr>
            <p:ph type="body" idx="1"/>
          </p:nvPr>
        </p:nvSpPr>
        <p:spPr>
          <a:noFill/>
        </p:spPr>
        <p:txBody>
          <a:bodyPr/>
          <a:lstStyle/>
          <a:p>
            <a:endParaRPr lang="en-US" altLang="en-US" dirty="0">
              <a:latin typeface="Arial" charset="0"/>
              <a:cs typeface="Times New Roman" pitchFamily="18" charset="0"/>
            </a:endParaRPr>
          </a:p>
        </p:txBody>
      </p:sp>
    </p:spTree>
    <p:extLst>
      <p:ext uri="{BB962C8B-B14F-4D97-AF65-F5344CB8AC3E}">
        <p14:creationId xmlns:p14="http://schemas.microsoft.com/office/powerpoint/2010/main" val="187401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2</a:t>
            </a:fld>
            <a:endParaRPr lang="en-GB" sz="1200"/>
          </a:p>
        </p:txBody>
      </p:sp>
    </p:spTree>
    <p:extLst>
      <p:ext uri="{BB962C8B-B14F-4D97-AF65-F5344CB8AC3E}">
        <p14:creationId xmlns:p14="http://schemas.microsoft.com/office/powerpoint/2010/main" val="95315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821A49AC-6BB4-485F-A926-6A3B1827631D}" type="slidenum">
              <a:rPr lang="en-GB" altLang="en-US" sz="1200"/>
              <a:pPr eaLnBrk="1" hangingPunct="1"/>
              <a:t>20</a:t>
            </a:fld>
            <a:endParaRPr lang="en-GB"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a:latin typeface="Arial"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3</a:t>
            </a:fld>
            <a:endParaRPr lang="en-GB" sz="1200"/>
          </a:p>
        </p:txBody>
      </p:sp>
    </p:spTree>
    <p:extLst>
      <p:ext uri="{BB962C8B-B14F-4D97-AF65-F5344CB8AC3E}">
        <p14:creationId xmlns:p14="http://schemas.microsoft.com/office/powerpoint/2010/main" val="374419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4</a:t>
            </a:fld>
            <a:endParaRPr lang="en-GB" sz="1200"/>
          </a:p>
        </p:txBody>
      </p:sp>
    </p:spTree>
    <p:extLst>
      <p:ext uri="{BB962C8B-B14F-4D97-AF65-F5344CB8AC3E}">
        <p14:creationId xmlns:p14="http://schemas.microsoft.com/office/powerpoint/2010/main" val="341867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5</a:t>
            </a:fld>
            <a:endParaRPr lang="en-GB" sz="1200"/>
          </a:p>
        </p:txBody>
      </p:sp>
    </p:spTree>
    <p:extLst>
      <p:ext uri="{BB962C8B-B14F-4D97-AF65-F5344CB8AC3E}">
        <p14:creationId xmlns:p14="http://schemas.microsoft.com/office/powerpoint/2010/main" val="73540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6</a:t>
            </a:fld>
            <a:endParaRPr lang="en-GB" sz="1200"/>
          </a:p>
        </p:txBody>
      </p:sp>
    </p:spTree>
    <p:extLst>
      <p:ext uri="{BB962C8B-B14F-4D97-AF65-F5344CB8AC3E}">
        <p14:creationId xmlns:p14="http://schemas.microsoft.com/office/powerpoint/2010/main" val="120760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7</a:t>
            </a:fld>
            <a:endParaRPr lang="en-GB" sz="1200"/>
          </a:p>
        </p:txBody>
      </p:sp>
    </p:spTree>
    <p:extLst>
      <p:ext uri="{BB962C8B-B14F-4D97-AF65-F5344CB8AC3E}">
        <p14:creationId xmlns:p14="http://schemas.microsoft.com/office/powerpoint/2010/main" val="54285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8</a:t>
            </a:fld>
            <a:endParaRPr lang="en-GB" sz="1200"/>
          </a:p>
        </p:txBody>
      </p:sp>
    </p:spTree>
    <p:extLst>
      <p:ext uri="{BB962C8B-B14F-4D97-AF65-F5344CB8AC3E}">
        <p14:creationId xmlns:p14="http://schemas.microsoft.com/office/powerpoint/2010/main" val="234300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defTabSz="916137">
              <a:defRPr/>
            </a:pPr>
            <a:endParaRPr lang="en-GB" dirty="0"/>
          </a:p>
          <a:p>
            <a:endParaRPr lang="en-US" dirty="0"/>
          </a:p>
        </p:txBody>
      </p:sp>
      <p:sp>
        <p:nvSpPr>
          <p:cNvPr id="2253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4362" indent="-286293" eaLnBrk="0" hangingPunct="0">
              <a:defRPr sz="2400">
                <a:solidFill>
                  <a:schemeClr val="tx1"/>
                </a:solidFill>
                <a:latin typeface="Times New Roman" pitchFamily="18" charset="0"/>
              </a:defRPr>
            </a:lvl2pPr>
            <a:lvl3pPr marL="1145172" indent="-229034" eaLnBrk="0" hangingPunct="0">
              <a:defRPr sz="2400">
                <a:solidFill>
                  <a:schemeClr val="tx1"/>
                </a:solidFill>
                <a:latin typeface="Times New Roman" pitchFamily="18" charset="0"/>
              </a:defRPr>
            </a:lvl3pPr>
            <a:lvl4pPr marL="1603240" indent="-229034" eaLnBrk="0" hangingPunct="0">
              <a:defRPr sz="2400">
                <a:solidFill>
                  <a:schemeClr val="tx1"/>
                </a:solidFill>
                <a:latin typeface="Times New Roman" pitchFamily="18" charset="0"/>
              </a:defRPr>
            </a:lvl4pPr>
            <a:lvl5pPr marL="2061309" indent="-229034" eaLnBrk="0" hangingPunct="0">
              <a:defRPr sz="2400">
                <a:solidFill>
                  <a:schemeClr val="tx1"/>
                </a:solidFill>
                <a:latin typeface="Times New Roman" pitchFamily="18" charset="0"/>
              </a:defRPr>
            </a:lvl5pPr>
            <a:lvl6pPr marL="2519378" indent="-229034" eaLnBrk="0" fontAlgn="base" hangingPunct="0">
              <a:spcBef>
                <a:spcPct val="0"/>
              </a:spcBef>
              <a:spcAft>
                <a:spcPct val="0"/>
              </a:spcAft>
              <a:defRPr sz="2400">
                <a:solidFill>
                  <a:schemeClr val="tx1"/>
                </a:solidFill>
                <a:latin typeface="Times New Roman" pitchFamily="18" charset="0"/>
              </a:defRPr>
            </a:lvl6pPr>
            <a:lvl7pPr marL="2977446" indent="-229034" eaLnBrk="0" fontAlgn="base" hangingPunct="0">
              <a:spcBef>
                <a:spcPct val="0"/>
              </a:spcBef>
              <a:spcAft>
                <a:spcPct val="0"/>
              </a:spcAft>
              <a:defRPr sz="2400">
                <a:solidFill>
                  <a:schemeClr val="tx1"/>
                </a:solidFill>
                <a:latin typeface="Times New Roman" pitchFamily="18" charset="0"/>
              </a:defRPr>
            </a:lvl7pPr>
            <a:lvl8pPr marL="3435515" indent="-229034" eaLnBrk="0" fontAlgn="base" hangingPunct="0">
              <a:spcBef>
                <a:spcPct val="0"/>
              </a:spcBef>
              <a:spcAft>
                <a:spcPct val="0"/>
              </a:spcAft>
              <a:defRPr sz="2400">
                <a:solidFill>
                  <a:schemeClr val="tx1"/>
                </a:solidFill>
                <a:latin typeface="Times New Roman" pitchFamily="18" charset="0"/>
              </a:defRPr>
            </a:lvl8pPr>
            <a:lvl9pPr marL="3893584" indent="-229034" eaLnBrk="0" fontAlgn="base" hangingPunct="0">
              <a:spcBef>
                <a:spcPct val="0"/>
              </a:spcBef>
              <a:spcAft>
                <a:spcPct val="0"/>
              </a:spcAft>
              <a:defRPr sz="2400">
                <a:solidFill>
                  <a:schemeClr val="tx1"/>
                </a:solidFill>
                <a:latin typeface="Times New Roman" pitchFamily="18" charset="0"/>
              </a:defRPr>
            </a:lvl9pPr>
          </a:lstStyle>
          <a:p>
            <a:pPr eaLnBrk="1" hangingPunct="1"/>
            <a:fld id="{C5ECAD1A-A22D-4CEE-8591-6CA5D5A874B9}" type="slidenum">
              <a:rPr lang="en-GB" sz="1200"/>
              <a:pPr eaLnBrk="1" hangingPunct="1"/>
              <a:t>9</a:t>
            </a:fld>
            <a:endParaRPr lang="en-GB" sz="1200"/>
          </a:p>
        </p:txBody>
      </p:sp>
    </p:spTree>
    <p:extLst>
      <p:ext uri="{BB962C8B-B14F-4D97-AF65-F5344CB8AC3E}">
        <p14:creationId xmlns:p14="http://schemas.microsoft.com/office/powerpoint/2010/main" val="170692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19050" y="1109663"/>
            <a:ext cx="9156700" cy="757237"/>
            <a:chOff x="0" y="0"/>
            <a:chExt cx="5768" cy="477"/>
          </a:xfrm>
        </p:grpSpPr>
        <p:sp>
          <p:nvSpPr>
            <p:cNvPr id="5" name="Freeform 1027"/>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Freeform 1028"/>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Freeform 1029"/>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8" name="Freeform 1030"/>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Freeform 1031"/>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Freeform 1032"/>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Freeform 1033"/>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Freeform 1034"/>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Freeform 1035"/>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Freeform 1036"/>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Freeform 1037"/>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Freeform 1038"/>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Freeform 1039"/>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Freeform 1040"/>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Freeform 1041"/>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Freeform 1042"/>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Freeform 1043"/>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2" name="Freeform 1044"/>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Freeform 1045"/>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Freeform 1046"/>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5" name="Freeform 1047"/>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6" name="Freeform 1048"/>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7" name="Group 1049"/>
          <p:cNvGrpSpPr>
            <a:grpSpLocks/>
          </p:cNvGrpSpPr>
          <p:nvPr/>
        </p:nvGrpSpPr>
        <p:grpSpPr bwMode="auto">
          <a:xfrm>
            <a:off x="20638" y="6161088"/>
            <a:ext cx="9169400" cy="138112"/>
            <a:chOff x="0" y="4032"/>
            <a:chExt cx="5776" cy="87"/>
          </a:xfrm>
        </p:grpSpPr>
        <p:sp>
          <p:nvSpPr>
            <p:cNvPr id="28" name="Freeform 1050"/>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Freeform 1051"/>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Freeform 1052"/>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1773" name="Rectangle 1053"/>
          <p:cNvSpPr>
            <a:spLocks noGrp="1" noChangeArrowheads="1"/>
          </p:cNvSpPr>
          <p:nvPr>
            <p:ph type="ctrTitle" sz="quarter"/>
          </p:nvPr>
        </p:nvSpPr>
        <p:spPr>
          <a:xfrm>
            <a:off x="685800" y="1868488"/>
            <a:ext cx="7772400" cy="1600200"/>
          </a:xfrm>
        </p:spPr>
        <p:txBody>
          <a:bodyPr anchorCtr="1"/>
          <a:lstStyle>
            <a:lvl1pPr>
              <a:defRPr/>
            </a:lvl1pPr>
          </a:lstStyle>
          <a:p>
            <a:pPr lvl="0"/>
            <a:r>
              <a:rPr lang="en-GB" noProof="0"/>
              <a:t>Click to edit Master title style</a:t>
            </a:r>
          </a:p>
        </p:txBody>
      </p:sp>
      <p:sp>
        <p:nvSpPr>
          <p:cNvPr id="31774" name="Rectangle 1054"/>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pPr lvl="0"/>
            <a:r>
              <a:rPr lang="en-GB" noProof="0"/>
              <a:t>Click to edit Master subtitle style</a:t>
            </a:r>
          </a:p>
        </p:txBody>
      </p:sp>
      <p:sp>
        <p:nvSpPr>
          <p:cNvPr id="31" name="Rectangle 1055"/>
          <p:cNvSpPr>
            <a:spLocks noGrp="1" noChangeArrowheads="1"/>
          </p:cNvSpPr>
          <p:nvPr>
            <p:ph type="dt" sz="quarter" idx="10"/>
          </p:nvPr>
        </p:nvSpPr>
        <p:spPr>
          <a:xfrm>
            <a:off x="685800" y="6348413"/>
            <a:ext cx="1905000" cy="457200"/>
          </a:xfrm>
        </p:spPr>
        <p:txBody>
          <a:bodyPr/>
          <a:lstStyle>
            <a:lvl1pPr>
              <a:defRPr/>
            </a:lvl1pPr>
          </a:lstStyle>
          <a:p>
            <a:pPr>
              <a:defRPr/>
            </a:pPr>
            <a:endParaRPr lang="en-GB"/>
          </a:p>
        </p:txBody>
      </p:sp>
      <p:sp>
        <p:nvSpPr>
          <p:cNvPr id="32" name="Rectangle 1056"/>
          <p:cNvSpPr>
            <a:spLocks noGrp="1" noChangeArrowheads="1"/>
          </p:cNvSpPr>
          <p:nvPr>
            <p:ph type="ftr" sz="quarter" idx="11"/>
          </p:nvPr>
        </p:nvSpPr>
        <p:spPr>
          <a:xfrm>
            <a:off x="3124200" y="6348413"/>
            <a:ext cx="2895600" cy="457200"/>
          </a:xfrm>
        </p:spPr>
        <p:txBody>
          <a:bodyPr/>
          <a:lstStyle>
            <a:lvl1pPr>
              <a:defRPr/>
            </a:lvl1pPr>
          </a:lstStyle>
          <a:p>
            <a:pPr>
              <a:defRPr/>
            </a:pPr>
            <a:endParaRPr lang="en-GB"/>
          </a:p>
        </p:txBody>
      </p:sp>
      <p:sp>
        <p:nvSpPr>
          <p:cNvPr id="33" name="Rectangle 1057"/>
          <p:cNvSpPr>
            <a:spLocks noGrp="1" noChangeArrowheads="1"/>
          </p:cNvSpPr>
          <p:nvPr>
            <p:ph type="sldNum" sz="quarter" idx="12"/>
          </p:nvPr>
        </p:nvSpPr>
        <p:spPr>
          <a:xfrm>
            <a:off x="6553200" y="6348413"/>
            <a:ext cx="1905000" cy="457200"/>
          </a:xfrm>
        </p:spPr>
        <p:txBody>
          <a:bodyPr/>
          <a:lstStyle>
            <a:lvl1pPr>
              <a:defRPr/>
            </a:lvl1pPr>
          </a:lstStyle>
          <a:p>
            <a:pPr>
              <a:defRPr/>
            </a:pPr>
            <a:fld id="{F05CE07D-E22A-444B-B635-5C9F7F3D8CDF}" type="slidenum">
              <a:rPr lang="en-GB"/>
              <a:pPr>
                <a:defRPr/>
              </a:pPr>
              <a:t>‹#›</a:t>
            </a:fld>
            <a:endParaRPr lang="en-GB"/>
          </a:p>
        </p:txBody>
      </p:sp>
    </p:spTree>
    <p:extLst>
      <p:ext uri="{BB962C8B-B14F-4D97-AF65-F5344CB8AC3E}">
        <p14:creationId xmlns:p14="http://schemas.microsoft.com/office/powerpoint/2010/main" val="151054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1"/>
          <p:cNvSpPr>
            <a:spLocks noGrp="1" noChangeArrowheads="1"/>
          </p:cNvSpPr>
          <p:nvPr>
            <p:ph type="dt" sz="half" idx="10"/>
          </p:nvPr>
        </p:nvSpPr>
        <p:spPr>
          <a:ln/>
        </p:spPr>
        <p:txBody>
          <a:bodyPr/>
          <a:lstStyle>
            <a:lvl1pPr>
              <a:defRPr/>
            </a:lvl1pPr>
          </a:lstStyle>
          <a:p>
            <a:pPr>
              <a:defRPr/>
            </a:pPr>
            <a:endParaRPr lang="en-GB"/>
          </a:p>
        </p:txBody>
      </p:sp>
      <p:sp>
        <p:nvSpPr>
          <p:cNvPr id="5" name="Rectangle 32"/>
          <p:cNvSpPr>
            <a:spLocks noGrp="1" noChangeArrowheads="1"/>
          </p:cNvSpPr>
          <p:nvPr>
            <p:ph type="ftr" sz="quarter" idx="11"/>
          </p:nvPr>
        </p:nvSpPr>
        <p:spPr>
          <a:ln/>
        </p:spPr>
        <p:txBody>
          <a:bodyPr/>
          <a:lstStyle>
            <a:lvl1pPr>
              <a:defRPr/>
            </a:lvl1pPr>
          </a:lstStyle>
          <a:p>
            <a:pPr>
              <a:defRPr/>
            </a:pPr>
            <a:endParaRPr lang="en-GB"/>
          </a:p>
        </p:txBody>
      </p:sp>
      <p:sp>
        <p:nvSpPr>
          <p:cNvPr id="6" name="Rectangle 33"/>
          <p:cNvSpPr>
            <a:spLocks noGrp="1" noChangeArrowheads="1"/>
          </p:cNvSpPr>
          <p:nvPr>
            <p:ph type="sldNum" sz="quarter" idx="12"/>
          </p:nvPr>
        </p:nvSpPr>
        <p:spPr>
          <a:ln/>
        </p:spPr>
        <p:txBody>
          <a:bodyPr/>
          <a:lstStyle>
            <a:lvl1pPr>
              <a:defRPr/>
            </a:lvl1pPr>
          </a:lstStyle>
          <a:p>
            <a:pPr>
              <a:defRPr/>
            </a:pPr>
            <a:fld id="{D2A1C5B7-E457-427D-909E-9B892296C90F}" type="slidenum">
              <a:rPr lang="en-GB"/>
              <a:pPr>
                <a:defRPr/>
              </a:pPr>
              <a:t>‹#›</a:t>
            </a:fld>
            <a:endParaRPr lang="en-GB"/>
          </a:p>
        </p:txBody>
      </p:sp>
    </p:spTree>
    <p:extLst>
      <p:ext uri="{BB962C8B-B14F-4D97-AF65-F5344CB8AC3E}">
        <p14:creationId xmlns:p14="http://schemas.microsoft.com/office/powerpoint/2010/main" val="226645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1"/>
          <p:cNvSpPr>
            <a:spLocks noGrp="1" noChangeArrowheads="1"/>
          </p:cNvSpPr>
          <p:nvPr>
            <p:ph type="dt" sz="half" idx="10"/>
          </p:nvPr>
        </p:nvSpPr>
        <p:spPr>
          <a:ln/>
        </p:spPr>
        <p:txBody>
          <a:bodyPr/>
          <a:lstStyle>
            <a:lvl1pPr>
              <a:defRPr/>
            </a:lvl1pPr>
          </a:lstStyle>
          <a:p>
            <a:pPr>
              <a:defRPr/>
            </a:pPr>
            <a:endParaRPr lang="en-GB"/>
          </a:p>
        </p:txBody>
      </p:sp>
      <p:sp>
        <p:nvSpPr>
          <p:cNvPr id="5" name="Rectangle 32"/>
          <p:cNvSpPr>
            <a:spLocks noGrp="1" noChangeArrowheads="1"/>
          </p:cNvSpPr>
          <p:nvPr>
            <p:ph type="ftr" sz="quarter" idx="11"/>
          </p:nvPr>
        </p:nvSpPr>
        <p:spPr>
          <a:ln/>
        </p:spPr>
        <p:txBody>
          <a:bodyPr/>
          <a:lstStyle>
            <a:lvl1pPr>
              <a:defRPr/>
            </a:lvl1pPr>
          </a:lstStyle>
          <a:p>
            <a:pPr>
              <a:defRPr/>
            </a:pPr>
            <a:endParaRPr lang="en-GB"/>
          </a:p>
        </p:txBody>
      </p:sp>
      <p:sp>
        <p:nvSpPr>
          <p:cNvPr id="6" name="Rectangle 33"/>
          <p:cNvSpPr>
            <a:spLocks noGrp="1" noChangeArrowheads="1"/>
          </p:cNvSpPr>
          <p:nvPr>
            <p:ph type="sldNum" sz="quarter" idx="12"/>
          </p:nvPr>
        </p:nvSpPr>
        <p:spPr>
          <a:ln/>
        </p:spPr>
        <p:txBody>
          <a:bodyPr/>
          <a:lstStyle>
            <a:lvl1pPr>
              <a:defRPr/>
            </a:lvl1pPr>
          </a:lstStyle>
          <a:p>
            <a:pPr>
              <a:defRPr/>
            </a:pPr>
            <a:fld id="{6D26585D-F8CE-4785-BDC6-C85A9A6D2C49}" type="slidenum">
              <a:rPr lang="en-GB"/>
              <a:pPr>
                <a:defRPr/>
              </a:pPr>
              <a:t>‹#›</a:t>
            </a:fld>
            <a:endParaRPr lang="en-GB"/>
          </a:p>
        </p:txBody>
      </p:sp>
    </p:spTree>
    <p:extLst>
      <p:ext uri="{BB962C8B-B14F-4D97-AF65-F5344CB8AC3E}">
        <p14:creationId xmlns:p14="http://schemas.microsoft.com/office/powerpoint/2010/main" val="98343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1"/>
          <p:cNvSpPr>
            <a:spLocks noGrp="1" noChangeArrowheads="1"/>
          </p:cNvSpPr>
          <p:nvPr>
            <p:ph type="dt" sz="half" idx="10"/>
          </p:nvPr>
        </p:nvSpPr>
        <p:spPr>
          <a:ln/>
        </p:spPr>
        <p:txBody>
          <a:bodyPr/>
          <a:lstStyle>
            <a:lvl1pPr>
              <a:defRPr/>
            </a:lvl1pPr>
          </a:lstStyle>
          <a:p>
            <a:pPr>
              <a:defRPr/>
            </a:pPr>
            <a:endParaRPr lang="en-GB"/>
          </a:p>
        </p:txBody>
      </p:sp>
      <p:sp>
        <p:nvSpPr>
          <p:cNvPr id="5" name="Rectangle 32"/>
          <p:cNvSpPr>
            <a:spLocks noGrp="1" noChangeArrowheads="1"/>
          </p:cNvSpPr>
          <p:nvPr>
            <p:ph type="ftr" sz="quarter" idx="11"/>
          </p:nvPr>
        </p:nvSpPr>
        <p:spPr>
          <a:ln/>
        </p:spPr>
        <p:txBody>
          <a:bodyPr/>
          <a:lstStyle>
            <a:lvl1pPr>
              <a:defRPr/>
            </a:lvl1pPr>
          </a:lstStyle>
          <a:p>
            <a:pPr>
              <a:defRPr/>
            </a:pPr>
            <a:endParaRPr lang="en-GB"/>
          </a:p>
        </p:txBody>
      </p:sp>
      <p:sp>
        <p:nvSpPr>
          <p:cNvPr id="6" name="Rectangle 33"/>
          <p:cNvSpPr>
            <a:spLocks noGrp="1" noChangeArrowheads="1"/>
          </p:cNvSpPr>
          <p:nvPr>
            <p:ph type="sldNum" sz="quarter" idx="12"/>
          </p:nvPr>
        </p:nvSpPr>
        <p:spPr>
          <a:ln/>
        </p:spPr>
        <p:txBody>
          <a:bodyPr/>
          <a:lstStyle>
            <a:lvl1pPr>
              <a:defRPr/>
            </a:lvl1pPr>
          </a:lstStyle>
          <a:p>
            <a:pPr>
              <a:defRPr/>
            </a:pPr>
            <a:fld id="{968AE811-1BC4-4B23-B371-9C44277BD4CB}" type="slidenum">
              <a:rPr lang="en-GB"/>
              <a:pPr>
                <a:defRPr/>
              </a:pPr>
              <a:t>‹#›</a:t>
            </a:fld>
            <a:endParaRPr lang="en-GB"/>
          </a:p>
        </p:txBody>
      </p:sp>
    </p:spTree>
    <p:extLst>
      <p:ext uri="{BB962C8B-B14F-4D97-AF65-F5344CB8AC3E}">
        <p14:creationId xmlns:p14="http://schemas.microsoft.com/office/powerpoint/2010/main" val="299878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endParaRPr lang="en-GB"/>
          </a:p>
        </p:txBody>
      </p:sp>
      <p:sp>
        <p:nvSpPr>
          <p:cNvPr id="5" name="Rectangle 32"/>
          <p:cNvSpPr>
            <a:spLocks noGrp="1" noChangeArrowheads="1"/>
          </p:cNvSpPr>
          <p:nvPr>
            <p:ph type="ftr" sz="quarter" idx="11"/>
          </p:nvPr>
        </p:nvSpPr>
        <p:spPr>
          <a:ln/>
        </p:spPr>
        <p:txBody>
          <a:bodyPr/>
          <a:lstStyle>
            <a:lvl1pPr>
              <a:defRPr/>
            </a:lvl1pPr>
          </a:lstStyle>
          <a:p>
            <a:pPr>
              <a:defRPr/>
            </a:pPr>
            <a:endParaRPr lang="en-GB"/>
          </a:p>
        </p:txBody>
      </p:sp>
      <p:sp>
        <p:nvSpPr>
          <p:cNvPr id="6" name="Rectangle 33"/>
          <p:cNvSpPr>
            <a:spLocks noGrp="1" noChangeArrowheads="1"/>
          </p:cNvSpPr>
          <p:nvPr>
            <p:ph type="sldNum" sz="quarter" idx="12"/>
          </p:nvPr>
        </p:nvSpPr>
        <p:spPr>
          <a:ln/>
        </p:spPr>
        <p:txBody>
          <a:bodyPr/>
          <a:lstStyle>
            <a:lvl1pPr>
              <a:defRPr/>
            </a:lvl1pPr>
          </a:lstStyle>
          <a:p>
            <a:pPr>
              <a:defRPr/>
            </a:pPr>
            <a:fld id="{613C6EA9-BE3D-40D5-A669-B8B8994F592B}" type="slidenum">
              <a:rPr lang="en-GB"/>
              <a:pPr>
                <a:defRPr/>
              </a:pPr>
              <a:t>‹#›</a:t>
            </a:fld>
            <a:endParaRPr lang="en-GB"/>
          </a:p>
        </p:txBody>
      </p:sp>
    </p:spTree>
    <p:extLst>
      <p:ext uri="{BB962C8B-B14F-4D97-AF65-F5344CB8AC3E}">
        <p14:creationId xmlns:p14="http://schemas.microsoft.com/office/powerpoint/2010/main" val="10028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1"/>
          <p:cNvSpPr>
            <a:spLocks noGrp="1" noChangeArrowheads="1"/>
          </p:cNvSpPr>
          <p:nvPr>
            <p:ph type="dt" sz="half" idx="10"/>
          </p:nvPr>
        </p:nvSpPr>
        <p:spPr>
          <a:ln/>
        </p:spPr>
        <p:txBody>
          <a:bodyPr/>
          <a:lstStyle>
            <a:lvl1pPr>
              <a:defRPr/>
            </a:lvl1pPr>
          </a:lstStyle>
          <a:p>
            <a:pPr>
              <a:defRPr/>
            </a:pPr>
            <a:endParaRPr lang="en-GB"/>
          </a:p>
        </p:txBody>
      </p:sp>
      <p:sp>
        <p:nvSpPr>
          <p:cNvPr id="6" name="Rectangle 32"/>
          <p:cNvSpPr>
            <a:spLocks noGrp="1" noChangeArrowheads="1"/>
          </p:cNvSpPr>
          <p:nvPr>
            <p:ph type="ftr" sz="quarter" idx="11"/>
          </p:nvPr>
        </p:nvSpPr>
        <p:spPr>
          <a:ln/>
        </p:spPr>
        <p:txBody>
          <a:bodyPr/>
          <a:lstStyle>
            <a:lvl1pPr>
              <a:defRPr/>
            </a:lvl1pPr>
          </a:lstStyle>
          <a:p>
            <a:pPr>
              <a:defRPr/>
            </a:pPr>
            <a:endParaRPr lang="en-GB"/>
          </a:p>
        </p:txBody>
      </p:sp>
      <p:sp>
        <p:nvSpPr>
          <p:cNvPr id="7" name="Rectangle 33"/>
          <p:cNvSpPr>
            <a:spLocks noGrp="1" noChangeArrowheads="1"/>
          </p:cNvSpPr>
          <p:nvPr>
            <p:ph type="sldNum" sz="quarter" idx="12"/>
          </p:nvPr>
        </p:nvSpPr>
        <p:spPr>
          <a:ln/>
        </p:spPr>
        <p:txBody>
          <a:bodyPr/>
          <a:lstStyle>
            <a:lvl1pPr>
              <a:defRPr/>
            </a:lvl1pPr>
          </a:lstStyle>
          <a:p>
            <a:pPr>
              <a:defRPr/>
            </a:pPr>
            <a:fld id="{50A0BC80-B225-4379-BD74-2F6A741C193B}" type="slidenum">
              <a:rPr lang="en-GB"/>
              <a:pPr>
                <a:defRPr/>
              </a:pPr>
              <a:t>‹#›</a:t>
            </a:fld>
            <a:endParaRPr lang="en-GB"/>
          </a:p>
        </p:txBody>
      </p:sp>
    </p:spTree>
    <p:extLst>
      <p:ext uri="{BB962C8B-B14F-4D97-AF65-F5344CB8AC3E}">
        <p14:creationId xmlns:p14="http://schemas.microsoft.com/office/powerpoint/2010/main" val="28472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1"/>
          <p:cNvSpPr>
            <a:spLocks noGrp="1" noChangeArrowheads="1"/>
          </p:cNvSpPr>
          <p:nvPr>
            <p:ph type="dt" sz="half" idx="10"/>
          </p:nvPr>
        </p:nvSpPr>
        <p:spPr>
          <a:ln/>
        </p:spPr>
        <p:txBody>
          <a:bodyPr/>
          <a:lstStyle>
            <a:lvl1pPr>
              <a:defRPr/>
            </a:lvl1pPr>
          </a:lstStyle>
          <a:p>
            <a:pPr>
              <a:defRPr/>
            </a:pPr>
            <a:endParaRPr lang="en-GB"/>
          </a:p>
        </p:txBody>
      </p:sp>
      <p:sp>
        <p:nvSpPr>
          <p:cNvPr id="8" name="Rectangle 32"/>
          <p:cNvSpPr>
            <a:spLocks noGrp="1" noChangeArrowheads="1"/>
          </p:cNvSpPr>
          <p:nvPr>
            <p:ph type="ftr" sz="quarter" idx="11"/>
          </p:nvPr>
        </p:nvSpPr>
        <p:spPr>
          <a:ln/>
        </p:spPr>
        <p:txBody>
          <a:bodyPr/>
          <a:lstStyle>
            <a:lvl1pPr>
              <a:defRPr/>
            </a:lvl1pPr>
          </a:lstStyle>
          <a:p>
            <a:pPr>
              <a:defRPr/>
            </a:pPr>
            <a:endParaRPr lang="en-GB"/>
          </a:p>
        </p:txBody>
      </p:sp>
      <p:sp>
        <p:nvSpPr>
          <p:cNvPr id="9" name="Rectangle 33"/>
          <p:cNvSpPr>
            <a:spLocks noGrp="1" noChangeArrowheads="1"/>
          </p:cNvSpPr>
          <p:nvPr>
            <p:ph type="sldNum" sz="quarter" idx="12"/>
          </p:nvPr>
        </p:nvSpPr>
        <p:spPr>
          <a:ln/>
        </p:spPr>
        <p:txBody>
          <a:bodyPr/>
          <a:lstStyle>
            <a:lvl1pPr>
              <a:defRPr/>
            </a:lvl1pPr>
          </a:lstStyle>
          <a:p>
            <a:pPr>
              <a:defRPr/>
            </a:pPr>
            <a:fld id="{FE5FC895-0FF0-4B5B-B327-6DF66F3000FF}" type="slidenum">
              <a:rPr lang="en-GB"/>
              <a:pPr>
                <a:defRPr/>
              </a:pPr>
              <a:t>‹#›</a:t>
            </a:fld>
            <a:endParaRPr lang="en-GB"/>
          </a:p>
        </p:txBody>
      </p:sp>
    </p:spTree>
    <p:extLst>
      <p:ext uri="{BB962C8B-B14F-4D97-AF65-F5344CB8AC3E}">
        <p14:creationId xmlns:p14="http://schemas.microsoft.com/office/powerpoint/2010/main" val="14002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1"/>
          <p:cNvSpPr>
            <a:spLocks noGrp="1" noChangeArrowheads="1"/>
          </p:cNvSpPr>
          <p:nvPr>
            <p:ph type="dt" sz="half" idx="10"/>
          </p:nvPr>
        </p:nvSpPr>
        <p:spPr>
          <a:ln/>
        </p:spPr>
        <p:txBody>
          <a:bodyPr/>
          <a:lstStyle>
            <a:lvl1pPr>
              <a:defRPr/>
            </a:lvl1pPr>
          </a:lstStyle>
          <a:p>
            <a:pPr>
              <a:defRPr/>
            </a:pPr>
            <a:endParaRPr lang="en-GB"/>
          </a:p>
        </p:txBody>
      </p:sp>
      <p:sp>
        <p:nvSpPr>
          <p:cNvPr id="4" name="Rectangle 32"/>
          <p:cNvSpPr>
            <a:spLocks noGrp="1" noChangeArrowheads="1"/>
          </p:cNvSpPr>
          <p:nvPr>
            <p:ph type="ftr" sz="quarter" idx="11"/>
          </p:nvPr>
        </p:nvSpPr>
        <p:spPr>
          <a:ln/>
        </p:spPr>
        <p:txBody>
          <a:bodyPr/>
          <a:lstStyle>
            <a:lvl1pPr>
              <a:defRPr/>
            </a:lvl1pPr>
          </a:lstStyle>
          <a:p>
            <a:pPr>
              <a:defRPr/>
            </a:pPr>
            <a:endParaRPr lang="en-GB"/>
          </a:p>
        </p:txBody>
      </p:sp>
      <p:sp>
        <p:nvSpPr>
          <p:cNvPr id="5" name="Rectangle 33"/>
          <p:cNvSpPr>
            <a:spLocks noGrp="1" noChangeArrowheads="1"/>
          </p:cNvSpPr>
          <p:nvPr>
            <p:ph type="sldNum" sz="quarter" idx="12"/>
          </p:nvPr>
        </p:nvSpPr>
        <p:spPr>
          <a:ln/>
        </p:spPr>
        <p:txBody>
          <a:bodyPr/>
          <a:lstStyle>
            <a:lvl1pPr>
              <a:defRPr/>
            </a:lvl1pPr>
          </a:lstStyle>
          <a:p>
            <a:pPr>
              <a:defRPr/>
            </a:pPr>
            <a:fld id="{ACF3F769-3525-4DAE-8868-1D0E05797FE8}" type="slidenum">
              <a:rPr lang="en-GB"/>
              <a:pPr>
                <a:defRPr/>
              </a:pPr>
              <a:t>‹#›</a:t>
            </a:fld>
            <a:endParaRPr lang="en-GB"/>
          </a:p>
        </p:txBody>
      </p:sp>
    </p:spTree>
    <p:extLst>
      <p:ext uri="{BB962C8B-B14F-4D97-AF65-F5344CB8AC3E}">
        <p14:creationId xmlns:p14="http://schemas.microsoft.com/office/powerpoint/2010/main" val="89943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en-GB"/>
          </a:p>
        </p:txBody>
      </p:sp>
      <p:sp>
        <p:nvSpPr>
          <p:cNvPr id="3" name="Rectangle 32"/>
          <p:cNvSpPr>
            <a:spLocks noGrp="1" noChangeArrowheads="1"/>
          </p:cNvSpPr>
          <p:nvPr>
            <p:ph type="ftr" sz="quarter" idx="11"/>
          </p:nvPr>
        </p:nvSpPr>
        <p:spPr>
          <a:ln/>
        </p:spPr>
        <p:txBody>
          <a:bodyPr/>
          <a:lstStyle>
            <a:lvl1pPr>
              <a:defRPr/>
            </a:lvl1pPr>
          </a:lstStyle>
          <a:p>
            <a:pPr>
              <a:defRPr/>
            </a:pPr>
            <a:endParaRPr lang="en-GB"/>
          </a:p>
        </p:txBody>
      </p:sp>
      <p:sp>
        <p:nvSpPr>
          <p:cNvPr id="4" name="Rectangle 33"/>
          <p:cNvSpPr>
            <a:spLocks noGrp="1" noChangeArrowheads="1"/>
          </p:cNvSpPr>
          <p:nvPr>
            <p:ph type="sldNum" sz="quarter" idx="12"/>
          </p:nvPr>
        </p:nvSpPr>
        <p:spPr>
          <a:ln/>
        </p:spPr>
        <p:txBody>
          <a:bodyPr/>
          <a:lstStyle>
            <a:lvl1pPr>
              <a:defRPr/>
            </a:lvl1pPr>
          </a:lstStyle>
          <a:p>
            <a:pPr>
              <a:defRPr/>
            </a:pPr>
            <a:fld id="{CEC55D08-D8CB-48E7-88AB-CB07EDE1BA78}" type="slidenum">
              <a:rPr lang="en-GB"/>
              <a:pPr>
                <a:defRPr/>
              </a:pPr>
              <a:t>‹#›</a:t>
            </a:fld>
            <a:endParaRPr lang="en-GB"/>
          </a:p>
        </p:txBody>
      </p:sp>
    </p:spTree>
    <p:extLst>
      <p:ext uri="{BB962C8B-B14F-4D97-AF65-F5344CB8AC3E}">
        <p14:creationId xmlns:p14="http://schemas.microsoft.com/office/powerpoint/2010/main" val="347035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GB"/>
          </a:p>
        </p:txBody>
      </p:sp>
      <p:sp>
        <p:nvSpPr>
          <p:cNvPr id="6" name="Rectangle 32"/>
          <p:cNvSpPr>
            <a:spLocks noGrp="1" noChangeArrowheads="1"/>
          </p:cNvSpPr>
          <p:nvPr>
            <p:ph type="ftr" sz="quarter" idx="11"/>
          </p:nvPr>
        </p:nvSpPr>
        <p:spPr>
          <a:ln/>
        </p:spPr>
        <p:txBody>
          <a:bodyPr/>
          <a:lstStyle>
            <a:lvl1pPr>
              <a:defRPr/>
            </a:lvl1pPr>
          </a:lstStyle>
          <a:p>
            <a:pPr>
              <a:defRPr/>
            </a:pPr>
            <a:endParaRPr lang="en-GB"/>
          </a:p>
        </p:txBody>
      </p:sp>
      <p:sp>
        <p:nvSpPr>
          <p:cNvPr id="7" name="Rectangle 33"/>
          <p:cNvSpPr>
            <a:spLocks noGrp="1" noChangeArrowheads="1"/>
          </p:cNvSpPr>
          <p:nvPr>
            <p:ph type="sldNum" sz="quarter" idx="12"/>
          </p:nvPr>
        </p:nvSpPr>
        <p:spPr>
          <a:ln/>
        </p:spPr>
        <p:txBody>
          <a:bodyPr/>
          <a:lstStyle>
            <a:lvl1pPr>
              <a:defRPr/>
            </a:lvl1pPr>
          </a:lstStyle>
          <a:p>
            <a:pPr>
              <a:defRPr/>
            </a:pPr>
            <a:fld id="{970A088C-0E84-4D57-9D3E-5FAF3953FA35}" type="slidenum">
              <a:rPr lang="en-GB"/>
              <a:pPr>
                <a:defRPr/>
              </a:pPr>
              <a:t>‹#›</a:t>
            </a:fld>
            <a:endParaRPr lang="en-GB"/>
          </a:p>
        </p:txBody>
      </p:sp>
    </p:spTree>
    <p:extLst>
      <p:ext uri="{BB962C8B-B14F-4D97-AF65-F5344CB8AC3E}">
        <p14:creationId xmlns:p14="http://schemas.microsoft.com/office/powerpoint/2010/main" val="57564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GB"/>
          </a:p>
        </p:txBody>
      </p:sp>
      <p:sp>
        <p:nvSpPr>
          <p:cNvPr id="6" name="Rectangle 32"/>
          <p:cNvSpPr>
            <a:spLocks noGrp="1" noChangeArrowheads="1"/>
          </p:cNvSpPr>
          <p:nvPr>
            <p:ph type="ftr" sz="quarter" idx="11"/>
          </p:nvPr>
        </p:nvSpPr>
        <p:spPr>
          <a:ln/>
        </p:spPr>
        <p:txBody>
          <a:bodyPr/>
          <a:lstStyle>
            <a:lvl1pPr>
              <a:defRPr/>
            </a:lvl1pPr>
          </a:lstStyle>
          <a:p>
            <a:pPr>
              <a:defRPr/>
            </a:pPr>
            <a:endParaRPr lang="en-GB"/>
          </a:p>
        </p:txBody>
      </p:sp>
      <p:sp>
        <p:nvSpPr>
          <p:cNvPr id="7" name="Rectangle 33"/>
          <p:cNvSpPr>
            <a:spLocks noGrp="1" noChangeArrowheads="1"/>
          </p:cNvSpPr>
          <p:nvPr>
            <p:ph type="sldNum" sz="quarter" idx="12"/>
          </p:nvPr>
        </p:nvSpPr>
        <p:spPr>
          <a:ln/>
        </p:spPr>
        <p:txBody>
          <a:bodyPr/>
          <a:lstStyle>
            <a:lvl1pPr>
              <a:defRPr/>
            </a:lvl1pPr>
          </a:lstStyle>
          <a:p>
            <a:pPr>
              <a:defRPr/>
            </a:pPr>
            <a:fld id="{0732DB0C-A010-4A69-AA70-5C0D625461B7}" type="slidenum">
              <a:rPr lang="en-GB"/>
              <a:pPr>
                <a:defRPr/>
              </a:pPr>
              <a:t>‹#›</a:t>
            </a:fld>
            <a:endParaRPr lang="en-GB"/>
          </a:p>
        </p:txBody>
      </p:sp>
    </p:spTree>
    <p:extLst>
      <p:ext uri="{BB962C8B-B14F-4D97-AF65-F5344CB8AC3E}">
        <p14:creationId xmlns:p14="http://schemas.microsoft.com/office/powerpoint/2010/main" val="233404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6700" cy="757238"/>
            <a:chOff x="0" y="0"/>
            <a:chExt cx="5768" cy="477"/>
          </a:xfrm>
        </p:grpSpPr>
        <p:sp>
          <p:nvSpPr>
            <p:cNvPr id="1036"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7"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25" name="Freeform 5"/>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1039"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0"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1"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2"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3"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5"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6"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7"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8"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9"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0"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9" name="Freeform 19"/>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1053"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42" name="Freeform 22"/>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30743" name="Freeform 23"/>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1057"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27" name="Group 25"/>
          <p:cNvGrpSpPr>
            <a:grpSpLocks/>
          </p:cNvGrpSpPr>
          <p:nvPr/>
        </p:nvGrpSpPr>
        <p:grpSpPr bwMode="auto">
          <a:xfrm>
            <a:off x="0" y="6180138"/>
            <a:ext cx="9169400" cy="138112"/>
            <a:chOff x="0" y="4032"/>
            <a:chExt cx="5776" cy="87"/>
          </a:xfrm>
        </p:grpSpPr>
        <p:sp>
          <p:nvSpPr>
            <p:cNvPr id="1033"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4"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5"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28" name="Rectangle 29"/>
          <p:cNvSpPr>
            <a:spLocks noGrp="1" noChangeArrowheads="1"/>
          </p:cNvSpPr>
          <p:nvPr>
            <p:ph type="title"/>
          </p:nvPr>
        </p:nvSpPr>
        <p:spPr bwMode="auto">
          <a:xfrm>
            <a:off x="685800" y="768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9" name="Rectangle 3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51" name="Rectangle 31"/>
          <p:cNvSpPr>
            <a:spLocks noGrp="1" noChangeArrowheads="1"/>
          </p:cNvSpPr>
          <p:nvPr>
            <p:ph type="dt" sz="half" idx="2"/>
          </p:nvPr>
        </p:nvSpPr>
        <p:spPr bwMode="auto">
          <a:xfrm>
            <a:off x="6651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30752" name="Rectangle 32"/>
          <p:cNvSpPr>
            <a:spLocks noGrp="1" noChangeArrowheads="1"/>
          </p:cNvSpPr>
          <p:nvPr>
            <p:ph type="ftr" sz="quarter" idx="3"/>
          </p:nvPr>
        </p:nvSpPr>
        <p:spPr bwMode="auto">
          <a:xfrm>
            <a:off x="3103563" y="63674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30753" name="Rectangle 33"/>
          <p:cNvSpPr>
            <a:spLocks noGrp="1" noChangeArrowheads="1"/>
          </p:cNvSpPr>
          <p:nvPr>
            <p:ph type="sldNum" sz="quarter" idx="4"/>
          </p:nvPr>
        </p:nvSpPr>
        <p:spPr bwMode="auto">
          <a:xfrm>
            <a:off x="65325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a:defRPr/>
            </a:pPr>
            <a:fld id="{E275EDED-69B9-4D1F-86ED-BD23117D472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6"/>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7"/>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8"/>
        </a:buBlip>
        <a:defRPr sz="2000">
          <a:solidFill>
            <a:schemeClr val="tx1"/>
          </a:solidFill>
          <a:latin typeface="+mn-lt"/>
        </a:defRPr>
      </a:lvl5pPr>
      <a:lvl6pPr marL="2514600" indent="-228600" algn="l" rtl="0" fontAlgn="base">
        <a:spcBef>
          <a:spcPct val="20000"/>
        </a:spcBef>
        <a:spcAft>
          <a:spcPct val="0"/>
        </a:spcAft>
        <a:buSzPct val="70000"/>
        <a:buBlip>
          <a:blip r:embed="rId18"/>
        </a:buBlip>
        <a:defRPr sz="2000">
          <a:solidFill>
            <a:schemeClr val="tx1"/>
          </a:solidFill>
          <a:latin typeface="+mn-lt"/>
        </a:defRPr>
      </a:lvl6pPr>
      <a:lvl7pPr marL="2971800" indent="-228600" algn="l" rtl="0" fontAlgn="base">
        <a:spcBef>
          <a:spcPct val="20000"/>
        </a:spcBef>
        <a:spcAft>
          <a:spcPct val="0"/>
        </a:spcAft>
        <a:buSzPct val="70000"/>
        <a:buBlip>
          <a:blip r:embed="rId18"/>
        </a:buBlip>
        <a:defRPr sz="2000">
          <a:solidFill>
            <a:schemeClr val="tx1"/>
          </a:solidFill>
          <a:latin typeface="+mn-lt"/>
        </a:defRPr>
      </a:lvl7pPr>
      <a:lvl8pPr marL="3429000" indent="-228600" algn="l" rtl="0" fontAlgn="base">
        <a:spcBef>
          <a:spcPct val="20000"/>
        </a:spcBef>
        <a:spcAft>
          <a:spcPct val="0"/>
        </a:spcAft>
        <a:buSzPct val="70000"/>
        <a:buBlip>
          <a:blip r:embed="rId18"/>
        </a:buBlip>
        <a:defRPr sz="2000">
          <a:solidFill>
            <a:schemeClr val="tx1"/>
          </a:solidFill>
          <a:latin typeface="+mn-lt"/>
        </a:defRPr>
      </a:lvl8pPr>
      <a:lvl9pPr marL="3886200" indent="-228600" algn="l" rtl="0" fontAlgn="base">
        <a:spcBef>
          <a:spcPct val="20000"/>
        </a:spcBef>
        <a:spcAft>
          <a:spcPct val="0"/>
        </a:spcAft>
        <a:buSzPct val="70000"/>
        <a:buBlip>
          <a:blip r:embed="rId18"/>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hyperlink" Target="https://www.youtube.com/watch?v=3rz9w1Yid2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6.jpeg"/><Relationship Id="rId5" Type="http://schemas.openxmlformats.org/officeDocument/2006/relationships/image" Target="../media/image22.png"/><Relationship Id="rId10" Type="http://schemas.openxmlformats.org/officeDocument/2006/relationships/image" Target="../media/image8.png"/><Relationship Id="rId4" Type="http://schemas.openxmlformats.org/officeDocument/2006/relationships/image" Target="../media/image21.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hyperlink" Target="https://www.youtube.com/watch?v=iT6xdZH41D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6.jpeg"/><Relationship Id="rId5" Type="http://schemas.openxmlformats.org/officeDocument/2006/relationships/image" Target="../media/image22.png"/><Relationship Id="rId10" Type="http://schemas.openxmlformats.org/officeDocument/2006/relationships/image" Target="../media/image8.png"/><Relationship Id="rId4" Type="http://schemas.openxmlformats.org/officeDocument/2006/relationships/image" Target="../media/image21.jpeg"/><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png"/><Relationship Id="rId3" Type="http://schemas.openxmlformats.org/officeDocument/2006/relationships/hyperlink" Target="https://www.youtube.com/watch?v=JlVh7uNRcTE" TargetMode="External"/><Relationship Id="rId7" Type="http://schemas.openxmlformats.org/officeDocument/2006/relationships/image" Target="../media/image9.jpeg"/><Relationship Id="rId12"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8.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jcunningham@chichester.gov.uk" TargetMode="External"/><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jpeg"/><Relationship Id="rId4" Type="http://schemas.openxmlformats.org/officeDocument/2006/relationships/hyperlink" Target="http://www.peninsulapartnership.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564" y="2256930"/>
            <a:ext cx="7848872" cy="2524404"/>
          </a:xfrm>
          <a:prstGeom prst="rect">
            <a:avLst/>
          </a:prstGeom>
          <a:noFill/>
          <a:ln w="25400">
            <a:solidFill>
              <a:schemeClr val="accent1">
                <a:lumMod val="20000"/>
                <a:lumOff val="8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075" name="Rectangle 1"/>
          <p:cNvSpPr>
            <a:spLocks noChangeArrowheads="1"/>
          </p:cNvSpPr>
          <p:nvPr/>
        </p:nvSpPr>
        <p:spPr bwMode="auto">
          <a:xfrm>
            <a:off x="0" y="101382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GB" sz="2800" b="1" dirty="0">
                <a:latin typeface="Arial" panose="020B0604020202020204" pitchFamily="34" charset="0"/>
                <a:cs typeface="Arial" panose="020B0604020202020204" pitchFamily="34" charset="0"/>
              </a:rPr>
              <a:t>Manhood Peninsula Partnership</a:t>
            </a:r>
          </a:p>
          <a:p>
            <a:pPr algn="ctr" eaLnBrk="1" hangingPunct="1"/>
            <a:r>
              <a:rPr lang="en-GB" altLang="en-US" sz="2000" dirty="0">
                <a:latin typeface="Tahoma" pitchFamily="34" charset="0"/>
                <a:cs typeface="Tahoma" pitchFamily="34" charset="0"/>
              </a:rPr>
              <a:t>May 2025</a:t>
            </a:r>
            <a:endParaRPr lang="en-GB" altLang="en-US" sz="2000" b="1" dirty="0">
              <a:latin typeface="Tahoma" pitchFamily="34" charset="0"/>
              <a:cs typeface="Tahoma" pitchFamily="34" charset="0"/>
            </a:endParaRPr>
          </a:p>
        </p:txBody>
      </p:sp>
      <p:pic>
        <p:nvPicPr>
          <p:cNvPr id="4" name="Picture 3" descr="Icon&#10;&#10;Description automatically generated with medium confidence">
            <a:extLst>
              <a:ext uri="{FF2B5EF4-FFF2-40B4-BE49-F238E27FC236}">
                <a16:creationId xmlns:a16="http://schemas.microsoft.com/office/drawing/2014/main" id="{15AABED2-37E8-70CC-3F24-890EE99EB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9524" y="5486978"/>
            <a:ext cx="1544952" cy="662397"/>
          </a:xfrm>
          <a:prstGeom prst="rect">
            <a:avLst/>
          </a:prstGeom>
        </p:spPr>
      </p:pic>
      <p:pic>
        <p:nvPicPr>
          <p:cNvPr id="5" name="Picture 8" descr="D:\Documents\Jane\Work\CHASM 2020_2021\3_Stakeholder logos\Logos\1_CDC\CDC logo_s_colour.jpg">
            <a:extLst>
              <a:ext uri="{FF2B5EF4-FFF2-40B4-BE49-F238E27FC236}">
                <a16:creationId xmlns:a16="http://schemas.microsoft.com/office/drawing/2014/main" id="{DDD42FA1-C17B-8755-C7D0-ECFDC43AA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810212"/>
            <a:ext cx="648072" cy="67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1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What’s happening now?</a:t>
            </a:r>
          </a:p>
        </p:txBody>
      </p:sp>
      <p:sp>
        <p:nvSpPr>
          <p:cNvPr id="5123" name="Rectangle 3"/>
          <p:cNvSpPr>
            <a:spLocks noGrp="1" noChangeArrowheads="1"/>
          </p:cNvSpPr>
          <p:nvPr>
            <p:ph type="body" sz="half" idx="1"/>
          </p:nvPr>
        </p:nvSpPr>
        <p:spPr>
          <a:xfrm>
            <a:off x="685800" y="2896964"/>
            <a:ext cx="4318248" cy="2980308"/>
          </a:xfrm>
        </p:spPr>
        <p:txBody>
          <a:bodyPr/>
          <a:lstStyle/>
          <a:p>
            <a:pPr marL="0" lvl="0" indent="0" algn="r">
              <a:buNone/>
            </a:pPr>
            <a:r>
              <a:rPr lang="en-GB" sz="2000" b="0" i="0" dirty="0">
                <a:effectLst/>
                <a:latin typeface="Arial" panose="020B0604020202020204" pitchFamily="34" charset="0"/>
                <a:cs typeface="Arial" panose="020B0604020202020204" pitchFamily="34" charset="0"/>
              </a:rPr>
              <a:t>…aims to enhance the visitor experience and support sustainable transport measures on the coastal plain by capitalising on existing footpaths and green links; creating and improving circular green routes across the peninsula; creating a Sustainable Transport Plan for the Manhood Peninsula.</a:t>
            </a:r>
            <a:endParaRPr lang="en-GB"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8E60DC-8FE0-AF77-FF5C-DB8C5BE255DF}"/>
              </a:ext>
            </a:extLst>
          </p:cNvPr>
          <p:cNvSpPr txBox="1"/>
          <p:nvPr/>
        </p:nvSpPr>
        <p:spPr>
          <a:xfrm>
            <a:off x="0" y="2276872"/>
            <a:ext cx="9144000" cy="892552"/>
          </a:xfrm>
          <a:prstGeom prst="rect">
            <a:avLst/>
          </a:prstGeom>
          <a:noFill/>
        </p:spPr>
        <p:txBody>
          <a:bodyPr wrap="square" rtlCol="0">
            <a:spAutoFit/>
          </a:bodyPr>
          <a:lstStyle/>
          <a:p>
            <a:pPr algn="ctr"/>
            <a:r>
              <a:rPr lang="en-GB" sz="2800" b="1" dirty="0" err="1">
                <a:latin typeface="+mj-lt"/>
              </a:rPr>
              <a:t>GLaM</a:t>
            </a:r>
            <a:endParaRPr lang="en-GB" sz="2800" b="1" dirty="0">
              <a:latin typeface="+mj-lt"/>
            </a:endParaRPr>
          </a:p>
          <a:p>
            <a:endParaRPr lang="en-GB" dirty="0"/>
          </a:p>
        </p:txBody>
      </p:sp>
      <p:pic>
        <p:nvPicPr>
          <p:cNvPr id="3076" name="Picture 4" descr="GLaM">
            <a:extLst>
              <a:ext uri="{FF2B5EF4-FFF2-40B4-BE49-F238E27FC236}">
                <a16:creationId xmlns:a16="http://schemas.microsoft.com/office/drawing/2014/main" id="{E4413DD2-276D-FF58-3C3A-C4AEBB5E6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033886"/>
            <a:ext cx="2910721" cy="197929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7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What’s happening now?</a:t>
            </a:r>
          </a:p>
        </p:txBody>
      </p:sp>
      <p:sp>
        <p:nvSpPr>
          <p:cNvPr id="5123" name="Rectangle 3"/>
          <p:cNvSpPr>
            <a:spLocks noGrp="1" noChangeArrowheads="1"/>
          </p:cNvSpPr>
          <p:nvPr>
            <p:ph type="body" sz="half" idx="1"/>
          </p:nvPr>
        </p:nvSpPr>
        <p:spPr>
          <a:xfrm>
            <a:off x="467544" y="2896964"/>
            <a:ext cx="6350672" cy="3340348"/>
          </a:xfrm>
        </p:spPr>
        <p:txBody>
          <a:bodyPr/>
          <a:lstStyle/>
          <a:p>
            <a:pPr marL="0" indent="0">
              <a:buNone/>
            </a:pPr>
            <a:r>
              <a:rPr lang="en-GB" sz="1800" dirty="0">
                <a:latin typeface="Arial" panose="020B0604020202020204" pitchFamily="34" charset="0"/>
                <a:ea typeface="Times New Roman" panose="02020603050405020304" pitchFamily="18" charset="0"/>
              </a:rPr>
              <a:t>W</a:t>
            </a:r>
            <a:r>
              <a:rPr lang="en-GB" sz="1800" dirty="0">
                <a:effectLst/>
                <a:latin typeface="Arial" panose="020B0604020202020204" pitchFamily="34" charset="0"/>
                <a:ea typeface="Times New Roman" panose="02020603050405020304" pitchFamily="18" charset="0"/>
              </a:rPr>
              <a:t>alking, cycling and horse riding on the peninsula will reduce traffic congestion, encourage people to get out of their cars to improve health, and provide a focus for the visitor economy of the peninsula. </a:t>
            </a:r>
            <a:r>
              <a:rPr lang="en-GB" sz="1800" dirty="0">
                <a:latin typeface="Arial" panose="020B0604020202020204" pitchFamily="34" charset="0"/>
                <a:ea typeface="Times New Roman" panose="02020603050405020304" pitchFamily="18" charset="0"/>
              </a:rPr>
              <a:t>P</a:t>
            </a:r>
            <a:r>
              <a:rPr lang="en-GB" sz="1800" dirty="0">
                <a:effectLst/>
                <a:latin typeface="Arial" panose="020B0604020202020204" pitchFamily="34" charset="0"/>
                <a:ea typeface="Times New Roman" panose="02020603050405020304" pitchFamily="18" charset="0"/>
              </a:rPr>
              <a:t>artners, including Sustrans are looking at:</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Active Travel</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Restoring the Record</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The Case for Quiet Lanes on the Manhood Peninsula</a:t>
            </a:r>
          </a:p>
        </p:txBody>
      </p:sp>
      <p:sp>
        <p:nvSpPr>
          <p:cNvPr id="4" name="TextBox 3">
            <a:extLst>
              <a:ext uri="{FF2B5EF4-FFF2-40B4-BE49-F238E27FC236}">
                <a16:creationId xmlns:a16="http://schemas.microsoft.com/office/drawing/2014/main" id="{078E60DC-8FE0-AF77-FF5C-DB8C5BE255DF}"/>
              </a:ext>
            </a:extLst>
          </p:cNvPr>
          <p:cNvSpPr txBox="1"/>
          <p:nvPr/>
        </p:nvSpPr>
        <p:spPr>
          <a:xfrm>
            <a:off x="0" y="2276872"/>
            <a:ext cx="9144000" cy="892552"/>
          </a:xfrm>
          <a:prstGeom prst="rect">
            <a:avLst/>
          </a:prstGeom>
          <a:noFill/>
        </p:spPr>
        <p:txBody>
          <a:bodyPr wrap="square" rtlCol="0">
            <a:spAutoFit/>
          </a:bodyPr>
          <a:lstStyle/>
          <a:p>
            <a:pPr algn="ctr"/>
            <a:r>
              <a:rPr lang="en-GB" sz="2800" b="1" dirty="0" err="1">
                <a:latin typeface="+mj-lt"/>
              </a:rPr>
              <a:t>GLaM</a:t>
            </a:r>
            <a:endParaRPr lang="en-GB" sz="2800" b="1" dirty="0">
              <a:latin typeface="+mj-lt"/>
            </a:endParaRPr>
          </a:p>
          <a:p>
            <a:endParaRPr lang="en-GB" dirty="0"/>
          </a:p>
        </p:txBody>
      </p:sp>
      <p:pic>
        <p:nvPicPr>
          <p:cNvPr id="3076" name="Picture 4" descr="GLaM">
            <a:extLst>
              <a:ext uri="{FF2B5EF4-FFF2-40B4-BE49-F238E27FC236}">
                <a16:creationId xmlns:a16="http://schemas.microsoft.com/office/drawing/2014/main" id="{E4413DD2-276D-FF58-3C3A-C4AEBB5E6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216" y="3033886"/>
            <a:ext cx="1312577" cy="8925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69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What’s happening now?</a:t>
            </a:r>
          </a:p>
        </p:txBody>
      </p:sp>
      <p:sp>
        <p:nvSpPr>
          <p:cNvPr id="5123" name="Rectangle 3"/>
          <p:cNvSpPr>
            <a:spLocks noGrp="1" noChangeArrowheads="1"/>
          </p:cNvSpPr>
          <p:nvPr>
            <p:ph type="body" sz="half" idx="1"/>
          </p:nvPr>
        </p:nvSpPr>
        <p:spPr>
          <a:xfrm>
            <a:off x="971600" y="2896964"/>
            <a:ext cx="4032448" cy="2980308"/>
          </a:xfrm>
        </p:spPr>
        <p:txBody>
          <a:bodyPr/>
          <a:lstStyle/>
          <a:p>
            <a:pPr marL="0" lvl="0" indent="0" algn="r">
              <a:buNone/>
            </a:pPr>
            <a:r>
              <a:rPr lang="en-GB" sz="2000" b="0" i="0" dirty="0">
                <a:effectLst/>
                <a:latin typeface="Arial" panose="020B0604020202020204" pitchFamily="34" charset="0"/>
                <a:ea typeface="Tahoma" panose="020B0604030504040204" pitchFamily="34" charset="0"/>
                <a:cs typeface="Arial" panose="020B0604020202020204" pitchFamily="34" charset="0"/>
              </a:rPr>
              <a:t>…aims to build and maintain resilience to address concerns with the water cycle arising from climate change, flooding from coasts, rivers and rifes; water conservation during increasing periods of drought.</a:t>
            </a:r>
          </a:p>
        </p:txBody>
      </p:sp>
      <p:sp>
        <p:nvSpPr>
          <p:cNvPr id="4" name="TextBox 3">
            <a:extLst>
              <a:ext uri="{FF2B5EF4-FFF2-40B4-BE49-F238E27FC236}">
                <a16:creationId xmlns:a16="http://schemas.microsoft.com/office/drawing/2014/main" id="{078E60DC-8FE0-AF77-FF5C-DB8C5BE255DF}"/>
              </a:ext>
            </a:extLst>
          </p:cNvPr>
          <p:cNvSpPr txBox="1"/>
          <p:nvPr/>
        </p:nvSpPr>
        <p:spPr>
          <a:xfrm>
            <a:off x="0" y="2276872"/>
            <a:ext cx="9144000" cy="892552"/>
          </a:xfrm>
          <a:prstGeom prst="rect">
            <a:avLst/>
          </a:prstGeom>
          <a:noFill/>
        </p:spPr>
        <p:txBody>
          <a:bodyPr wrap="square" rtlCol="0">
            <a:spAutoFit/>
          </a:bodyPr>
          <a:lstStyle/>
          <a:p>
            <a:pPr algn="ctr"/>
            <a:r>
              <a:rPr lang="en-GB" sz="2800" b="1" dirty="0">
                <a:latin typeface="+mj-lt"/>
              </a:rPr>
              <a:t>SWISh</a:t>
            </a:r>
          </a:p>
          <a:p>
            <a:endParaRPr lang="en-GB" dirty="0"/>
          </a:p>
        </p:txBody>
      </p:sp>
      <p:pic>
        <p:nvPicPr>
          <p:cNvPr id="6" name="Picture 5" descr="A field of flowers by a lake&#10;&#10;Description automatically generated">
            <a:extLst>
              <a:ext uri="{FF2B5EF4-FFF2-40B4-BE49-F238E27FC236}">
                <a16:creationId xmlns:a16="http://schemas.microsoft.com/office/drawing/2014/main" id="{458029F6-6AC3-F21D-3288-2BB747CFE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033886"/>
            <a:ext cx="2642581" cy="1979290"/>
          </a:xfrm>
          <a:prstGeom prst="rect">
            <a:avLst/>
          </a:prstGeom>
          <a:ln w="19050">
            <a:solidFill>
              <a:schemeClr val="tx1"/>
            </a:solidFill>
          </a:ln>
        </p:spPr>
      </p:pic>
    </p:spTree>
    <p:extLst>
      <p:ext uri="{BB962C8B-B14F-4D97-AF65-F5344CB8AC3E}">
        <p14:creationId xmlns:p14="http://schemas.microsoft.com/office/powerpoint/2010/main" val="303853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What’s happening now?</a:t>
            </a:r>
          </a:p>
        </p:txBody>
      </p:sp>
      <p:sp>
        <p:nvSpPr>
          <p:cNvPr id="5123" name="Rectangle 3"/>
          <p:cNvSpPr>
            <a:spLocks noGrp="1" noChangeArrowheads="1"/>
          </p:cNvSpPr>
          <p:nvPr>
            <p:ph type="body" sz="half" idx="1"/>
          </p:nvPr>
        </p:nvSpPr>
        <p:spPr>
          <a:xfrm>
            <a:off x="395535" y="2896964"/>
            <a:ext cx="6275457" cy="3700388"/>
          </a:xfrm>
        </p:spPr>
        <p:txBody>
          <a:bodyPr/>
          <a:lstStyle/>
          <a:p>
            <a:pPr marL="0" indent="0">
              <a:buNone/>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SWISh: working group of Local Flood Action Groups on the Manhood and organisations that have a direct responsibility for drainage and flood defence. Partners are looking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Scheme of local management of surface water drainage and flood risk on the Peninsula.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WSCC Climate Vulnerability Index</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Changes in local water management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Joint Sidlesham and Selsey flood group pilot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Rain Gardens and rewilding management of grass verges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GB" sz="2000" b="0" i="0" dirty="0">
              <a:effectLst/>
              <a:latin typeface="Arial" panose="020B0604020202020204" pitchFamily="34" charset="0"/>
              <a:ea typeface="Tahoma" panose="020B0604030504040204" pitchFamily="34" charset="0"/>
              <a:cs typeface="Arial" panose="020B0604020202020204" pitchFamily="34" charset="0"/>
            </a:endParaRPr>
          </a:p>
          <a:p>
            <a:pPr marL="0" lvl="0" indent="0">
              <a:buNone/>
            </a:pPr>
            <a:endParaRPr lang="en-GB" sz="2000" b="0" i="0" dirty="0">
              <a:effectLst/>
              <a:latin typeface="Arial" panose="020B0604020202020204" pitchFamily="34" charset="0"/>
              <a:ea typeface="Tahoma" panose="020B0604030504040204" pitchFamily="34" charset="0"/>
              <a:cs typeface="Arial" panose="020B0604020202020204" pitchFamily="34" charset="0"/>
            </a:endParaRPr>
          </a:p>
          <a:p>
            <a:pPr marL="0" lvl="0" indent="0">
              <a:buNone/>
            </a:pPr>
            <a:endParaRPr lang="en-GB" sz="2000" b="0" i="0" dirty="0">
              <a:effectLst/>
              <a:latin typeface="Arial" panose="020B0604020202020204" pitchFamily="34" charset="0"/>
              <a:ea typeface="Tahoma" panose="020B0604030504040204" pitchFamily="34" charset="0"/>
              <a:cs typeface="Arial" panose="020B0604020202020204" pitchFamily="34" charset="0"/>
            </a:endParaRPr>
          </a:p>
          <a:p>
            <a:pPr marL="0" lvl="0" indent="0" algn="r">
              <a:buNone/>
            </a:pPr>
            <a:endParaRPr lang="en-GB" sz="2000" b="0" i="0" dirty="0">
              <a:effectLst/>
              <a:latin typeface="Arial" panose="020B0604020202020204" pitchFamily="34" charset="0"/>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8E60DC-8FE0-AF77-FF5C-DB8C5BE255DF}"/>
              </a:ext>
            </a:extLst>
          </p:cNvPr>
          <p:cNvSpPr txBox="1"/>
          <p:nvPr/>
        </p:nvSpPr>
        <p:spPr>
          <a:xfrm>
            <a:off x="0" y="2276872"/>
            <a:ext cx="9144000" cy="892552"/>
          </a:xfrm>
          <a:prstGeom prst="rect">
            <a:avLst/>
          </a:prstGeom>
          <a:noFill/>
        </p:spPr>
        <p:txBody>
          <a:bodyPr wrap="square" rtlCol="0">
            <a:spAutoFit/>
          </a:bodyPr>
          <a:lstStyle/>
          <a:p>
            <a:pPr algn="ctr"/>
            <a:r>
              <a:rPr lang="en-GB" sz="2800" b="1" dirty="0">
                <a:latin typeface="+mj-lt"/>
              </a:rPr>
              <a:t>SWISh</a:t>
            </a:r>
          </a:p>
          <a:p>
            <a:endParaRPr lang="en-GB" dirty="0"/>
          </a:p>
        </p:txBody>
      </p:sp>
      <p:pic>
        <p:nvPicPr>
          <p:cNvPr id="6" name="Picture 5" descr="A field of flowers by a lake&#10;&#10;Description automatically generated">
            <a:extLst>
              <a:ext uri="{FF2B5EF4-FFF2-40B4-BE49-F238E27FC236}">
                <a16:creationId xmlns:a16="http://schemas.microsoft.com/office/drawing/2014/main" id="{458029F6-6AC3-F21D-3288-2BB747CFE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93" y="3033886"/>
            <a:ext cx="1191660" cy="892552"/>
          </a:xfrm>
          <a:prstGeom prst="rect">
            <a:avLst/>
          </a:prstGeom>
          <a:ln w="19050">
            <a:solidFill>
              <a:schemeClr val="tx1"/>
            </a:solidFill>
          </a:ln>
        </p:spPr>
      </p:pic>
    </p:spTree>
    <p:extLst>
      <p:ext uri="{BB962C8B-B14F-4D97-AF65-F5344CB8AC3E}">
        <p14:creationId xmlns:p14="http://schemas.microsoft.com/office/powerpoint/2010/main" val="311380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What’s happening now?</a:t>
            </a:r>
          </a:p>
        </p:txBody>
      </p:sp>
      <p:sp>
        <p:nvSpPr>
          <p:cNvPr id="5123" name="Rectangle 3"/>
          <p:cNvSpPr>
            <a:spLocks noGrp="1" noChangeArrowheads="1"/>
          </p:cNvSpPr>
          <p:nvPr>
            <p:ph type="body" sz="half" idx="1"/>
          </p:nvPr>
        </p:nvSpPr>
        <p:spPr>
          <a:xfrm>
            <a:off x="251520" y="2896964"/>
            <a:ext cx="4752528" cy="2980308"/>
          </a:xfrm>
        </p:spPr>
        <p:txBody>
          <a:bodyPr/>
          <a:lstStyle/>
          <a:p>
            <a:pPr marL="0" indent="0" algn="r">
              <a:buNone/>
            </a:pPr>
            <a:r>
              <a:rPr lang="en-GB" sz="2000" b="0" i="0" dirty="0">
                <a:effectLst/>
                <a:latin typeface="Arial" panose="020B0604020202020204" pitchFamily="34" charset="0"/>
                <a:cs typeface="Arial" panose="020B0604020202020204" pitchFamily="34" charset="0"/>
              </a:rPr>
              <a:t>…aims to identify causes behind changes in the marine environment:  </a:t>
            </a:r>
          </a:p>
          <a:p>
            <a:pPr marL="0" indent="0" algn="r">
              <a:buNone/>
            </a:pPr>
            <a:r>
              <a:rPr lang="en-GB" sz="2000" b="0" i="0" dirty="0">
                <a:effectLst/>
                <a:latin typeface="Arial" panose="020B0604020202020204" pitchFamily="34" charset="0"/>
                <a:cs typeface="Arial" panose="020B0604020202020204" pitchFamily="34" charset="0"/>
              </a:rPr>
              <a:t>the decline in crab and lobster catch, the decline in sea water and  marine habitat quality, and the increased quantity of marine sediment initially observed by the Fishermen of Selsey Bill.</a:t>
            </a:r>
            <a:endParaRPr lang="en-GB" sz="2000" dirty="0">
              <a:latin typeface="Arial" panose="020B0604020202020204" pitchFamily="34" charset="0"/>
              <a:cs typeface="Arial" panose="020B0604020202020204" pitchFamily="34" charset="0"/>
            </a:endParaRPr>
          </a:p>
          <a:p>
            <a:pPr marL="0" lvl="0" indent="0" algn="r">
              <a:buNone/>
            </a:pPr>
            <a:endParaRPr lang="en-GB" sz="2000" dirty="0"/>
          </a:p>
        </p:txBody>
      </p:sp>
      <p:sp>
        <p:nvSpPr>
          <p:cNvPr id="4" name="TextBox 3">
            <a:extLst>
              <a:ext uri="{FF2B5EF4-FFF2-40B4-BE49-F238E27FC236}">
                <a16:creationId xmlns:a16="http://schemas.microsoft.com/office/drawing/2014/main" id="{078E60DC-8FE0-AF77-FF5C-DB8C5BE255DF}"/>
              </a:ext>
            </a:extLst>
          </p:cNvPr>
          <p:cNvSpPr txBox="1"/>
          <p:nvPr/>
        </p:nvSpPr>
        <p:spPr>
          <a:xfrm>
            <a:off x="0" y="2276872"/>
            <a:ext cx="9144000" cy="892552"/>
          </a:xfrm>
          <a:prstGeom prst="rect">
            <a:avLst/>
          </a:prstGeom>
          <a:noFill/>
        </p:spPr>
        <p:txBody>
          <a:bodyPr wrap="square" rtlCol="0">
            <a:spAutoFit/>
          </a:bodyPr>
          <a:lstStyle/>
          <a:p>
            <a:pPr algn="ctr"/>
            <a:r>
              <a:rPr lang="en-GB" sz="2800" b="1" dirty="0">
                <a:latin typeface="+mj-lt"/>
              </a:rPr>
              <a:t>CHASM</a:t>
            </a:r>
          </a:p>
          <a:p>
            <a:endParaRPr lang="en-GB" dirty="0"/>
          </a:p>
        </p:txBody>
      </p:sp>
      <p:pic>
        <p:nvPicPr>
          <p:cNvPr id="2050" name="Picture 2" descr="CHASM">
            <a:extLst>
              <a:ext uri="{FF2B5EF4-FFF2-40B4-BE49-F238E27FC236}">
                <a16:creationId xmlns:a16="http://schemas.microsoft.com/office/drawing/2014/main" id="{2775D246-D3D9-E23B-AE7B-E7B99693C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068960"/>
            <a:ext cx="2910719" cy="197928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descr="Logo&#10;&#10;Description automatically generated with medium confidence">
            <a:extLst>
              <a:ext uri="{FF2B5EF4-FFF2-40B4-BE49-F238E27FC236}">
                <a16:creationId xmlns:a16="http://schemas.microsoft.com/office/drawing/2014/main" id="{0E617D07-61F1-702B-0CA2-662C4E2D89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1899" y="5394504"/>
            <a:ext cx="1800201" cy="694071"/>
          </a:xfrm>
          <a:prstGeom prst="rect">
            <a:avLst/>
          </a:prstGeom>
        </p:spPr>
      </p:pic>
    </p:spTree>
    <p:extLst>
      <p:ext uri="{BB962C8B-B14F-4D97-AF65-F5344CB8AC3E}">
        <p14:creationId xmlns:p14="http://schemas.microsoft.com/office/powerpoint/2010/main" val="143329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What’s happening now?</a:t>
            </a:r>
          </a:p>
        </p:txBody>
      </p:sp>
      <p:sp>
        <p:nvSpPr>
          <p:cNvPr id="5123" name="Rectangle 3"/>
          <p:cNvSpPr>
            <a:spLocks noGrp="1" noChangeArrowheads="1"/>
          </p:cNvSpPr>
          <p:nvPr>
            <p:ph type="body" sz="half" idx="1"/>
          </p:nvPr>
        </p:nvSpPr>
        <p:spPr>
          <a:xfrm>
            <a:off x="395536" y="2896964"/>
            <a:ext cx="6408712" cy="2980308"/>
          </a:xfrm>
        </p:spPr>
        <p:txBody>
          <a:bodyPr/>
          <a:lstStyle/>
          <a:p>
            <a:pPr marL="0" indent="0">
              <a:buNone/>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Something has affected the marine environment, but it isn't clear what that is. Observations indicate a huge range of potential environmental stressors involved. normally examined on an individual rather than a holistic basis instead of the combined effects. Partners are looking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Pharmaceuticals and pesticides in Bracklesham Bay lobsters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Cefas Crab Survey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Habitat restoration and role of sediments/changing coasts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Sussex Estuaries Project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r">
              <a:buNone/>
            </a:pPr>
            <a:endParaRPr lang="en-GB" sz="2000" dirty="0"/>
          </a:p>
        </p:txBody>
      </p:sp>
      <p:sp>
        <p:nvSpPr>
          <p:cNvPr id="4" name="TextBox 3">
            <a:extLst>
              <a:ext uri="{FF2B5EF4-FFF2-40B4-BE49-F238E27FC236}">
                <a16:creationId xmlns:a16="http://schemas.microsoft.com/office/drawing/2014/main" id="{078E60DC-8FE0-AF77-FF5C-DB8C5BE255DF}"/>
              </a:ext>
            </a:extLst>
          </p:cNvPr>
          <p:cNvSpPr txBox="1"/>
          <p:nvPr/>
        </p:nvSpPr>
        <p:spPr>
          <a:xfrm>
            <a:off x="0" y="2276872"/>
            <a:ext cx="9144000" cy="892552"/>
          </a:xfrm>
          <a:prstGeom prst="rect">
            <a:avLst/>
          </a:prstGeom>
          <a:noFill/>
        </p:spPr>
        <p:txBody>
          <a:bodyPr wrap="square" rtlCol="0">
            <a:spAutoFit/>
          </a:bodyPr>
          <a:lstStyle/>
          <a:p>
            <a:pPr algn="ctr"/>
            <a:r>
              <a:rPr lang="en-GB" sz="2800" b="1" dirty="0">
                <a:latin typeface="+mj-lt"/>
              </a:rPr>
              <a:t>CHASM</a:t>
            </a:r>
          </a:p>
          <a:p>
            <a:endParaRPr lang="en-GB" dirty="0"/>
          </a:p>
        </p:txBody>
      </p:sp>
      <p:pic>
        <p:nvPicPr>
          <p:cNvPr id="2050" name="Picture 2" descr="CHASM">
            <a:extLst>
              <a:ext uri="{FF2B5EF4-FFF2-40B4-BE49-F238E27FC236}">
                <a16:creationId xmlns:a16="http://schemas.microsoft.com/office/drawing/2014/main" id="{2775D246-D3D9-E23B-AE7B-E7B99693C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213" y="3068960"/>
            <a:ext cx="1312578" cy="89255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3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4000" dirty="0"/>
              <a:t>MPP Partners</a:t>
            </a:r>
          </a:p>
        </p:txBody>
      </p:sp>
      <p:sp>
        <p:nvSpPr>
          <p:cNvPr id="3" name="Rectangle 3">
            <a:extLst>
              <a:ext uri="{FF2B5EF4-FFF2-40B4-BE49-F238E27FC236}">
                <a16:creationId xmlns:a16="http://schemas.microsoft.com/office/drawing/2014/main" id="{2BBEE681-F60D-CB11-E70F-FAEE0EF13B51}"/>
              </a:ext>
            </a:extLst>
          </p:cNvPr>
          <p:cNvSpPr txBox="1">
            <a:spLocks noChangeArrowheads="1"/>
          </p:cNvSpPr>
          <p:nvPr/>
        </p:nvSpPr>
        <p:spPr bwMode="auto">
          <a:xfrm>
            <a:off x="6858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4"/>
              </a:buBlip>
              <a:defRPr sz="2400">
                <a:solidFill>
                  <a:schemeClr val="tx1"/>
                </a:solidFill>
                <a:latin typeface="+mn-lt"/>
              </a:defRPr>
            </a:lvl2pPr>
            <a:lvl3pPr marL="1143000" indent="-228600" algn="l" rtl="0" eaLnBrk="0" fontAlgn="base" hangingPunct="0">
              <a:spcBef>
                <a:spcPct val="20000"/>
              </a:spcBef>
              <a:spcAft>
                <a:spcPct val="0"/>
              </a:spcAft>
              <a:buSzPct val="70000"/>
              <a:buBlip>
                <a:blip r:embed="rId5"/>
              </a:buBlip>
              <a:defRPr sz="2000">
                <a:solidFill>
                  <a:schemeClr val="tx1"/>
                </a:solidFill>
                <a:latin typeface="+mn-lt"/>
              </a:defRPr>
            </a:lvl3pPr>
            <a:lvl4pPr marL="1600200" indent="-228600" algn="l" rtl="0" eaLnBrk="0" fontAlgn="base" hangingPunct="0">
              <a:spcBef>
                <a:spcPct val="20000"/>
              </a:spcBef>
              <a:spcAft>
                <a:spcPct val="0"/>
              </a:spcAft>
              <a:buSzPct val="70000"/>
              <a:buBlip>
                <a:blip r:embed="rId6"/>
              </a:buBlip>
              <a:defRPr sz="1800">
                <a:solidFill>
                  <a:schemeClr val="tx1"/>
                </a:solidFill>
                <a:latin typeface="+mn-lt"/>
              </a:defRPr>
            </a:lvl4pPr>
            <a:lvl5pPr marL="2057400" indent="-228600" algn="l" rtl="0" eaLnBrk="0" fontAlgn="base" hangingPunct="0">
              <a:spcBef>
                <a:spcPct val="20000"/>
              </a:spcBef>
              <a:spcAft>
                <a:spcPct val="0"/>
              </a:spcAft>
              <a:buSzPct val="70000"/>
              <a:buBlip>
                <a:blip r:embed="rId7"/>
              </a:buBlip>
              <a:defRPr sz="1800">
                <a:solidFill>
                  <a:schemeClr val="tx1"/>
                </a:solidFill>
                <a:latin typeface="+mn-lt"/>
              </a:defRPr>
            </a:lvl5pPr>
            <a:lvl6pPr marL="2514600" indent="-228600" algn="l" rtl="0" fontAlgn="base">
              <a:spcBef>
                <a:spcPct val="20000"/>
              </a:spcBef>
              <a:spcAft>
                <a:spcPct val="0"/>
              </a:spcAft>
              <a:buSzPct val="70000"/>
              <a:buBlip>
                <a:blip r:embed="rId7"/>
              </a:buBlip>
              <a:defRPr sz="1800">
                <a:solidFill>
                  <a:schemeClr val="tx1"/>
                </a:solidFill>
                <a:latin typeface="+mn-lt"/>
              </a:defRPr>
            </a:lvl6pPr>
            <a:lvl7pPr marL="2971800" indent="-228600" algn="l" rtl="0" fontAlgn="base">
              <a:spcBef>
                <a:spcPct val="20000"/>
              </a:spcBef>
              <a:spcAft>
                <a:spcPct val="0"/>
              </a:spcAft>
              <a:buSzPct val="70000"/>
              <a:buBlip>
                <a:blip r:embed="rId7"/>
              </a:buBlip>
              <a:defRPr sz="1800">
                <a:solidFill>
                  <a:schemeClr val="tx1"/>
                </a:solidFill>
                <a:latin typeface="+mn-lt"/>
              </a:defRPr>
            </a:lvl7pPr>
            <a:lvl8pPr marL="3429000" indent="-228600" algn="l" rtl="0" fontAlgn="base">
              <a:spcBef>
                <a:spcPct val="20000"/>
              </a:spcBef>
              <a:spcAft>
                <a:spcPct val="0"/>
              </a:spcAft>
              <a:buSzPct val="70000"/>
              <a:buBlip>
                <a:blip r:embed="rId7"/>
              </a:buBlip>
              <a:defRPr sz="1800">
                <a:solidFill>
                  <a:schemeClr val="tx1"/>
                </a:solidFill>
                <a:latin typeface="+mn-lt"/>
              </a:defRPr>
            </a:lvl8pPr>
            <a:lvl9pPr marL="3886200" indent="-228600" algn="l" rtl="0" fontAlgn="base">
              <a:spcBef>
                <a:spcPct val="20000"/>
              </a:spcBef>
              <a:spcAft>
                <a:spcPct val="0"/>
              </a:spcAft>
              <a:buSzPct val="70000"/>
              <a:buBlip>
                <a:blip r:embed="rId7"/>
              </a:buBlip>
              <a:defRPr sz="1800">
                <a:solidFill>
                  <a:schemeClr val="tx1"/>
                </a:solidFill>
                <a:latin typeface="+mn-lt"/>
              </a:defRPr>
            </a:lvl9pPr>
          </a:lstStyle>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Chichester District Council (MPP Secretariat)</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Chichester Harbour Conservancy</a:t>
            </a:r>
          </a:p>
          <a:p>
            <a:pPr algn="l">
              <a:buFont typeface="Arial" panose="020B0604020202020204" pitchFamily="34" charset="0"/>
              <a:buChar char="•"/>
            </a:pPr>
            <a:r>
              <a:rPr lang="en-GB" sz="1800" dirty="0">
                <a:latin typeface="Arial" panose="020B0604020202020204" pitchFamily="34" charset="0"/>
                <a:cs typeface="Arial" panose="020B0604020202020204" pitchFamily="34" charset="0"/>
              </a:rPr>
              <a:t>Coastal Partners</a:t>
            </a:r>
            <a:endParaRPr lang="en-GB" sz="18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Environment Agency</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Manhood Wildlife &amp; Heritage Group (MWHG)</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Marine Management Organisation (MMO)</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National Trust</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Natural England</a:t>
            </a:r>
          </a:p>
        </p:txBody>
      </p:sp>
      <p:sp>
        <p:nvSpPr>
          <p:cNvPr id="4" name="Rectangle 4">
            <a:extLst>
              <a:ext uri="{FF2B5EF4-FFF2-40B4-BE49-F238E27FC236}">
                <a16:creationId xmlns:a16="http://schemas.microsoft.com/office/drawing/2014/main" id="{2EBAB2AA-6DB8-6A05-89C5-8BE708858087}"/>
              </a:ext>
            </a:extLst>
          </p:cNvPr>
          <p:cNvSpPr txBox="1">
            <a:spLocks noChangeArrowheads="1"/>
          </p:cNvSpPr>
          <p:nvPr/>
        </p:nvSpPr>
        <p:spPr bwMode="auto">
          <a:xfrm>
            <a:off x="4283968" y="1981200"/>
            <a:ext cx="43924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4"/>
              </a:buBlip>
              <a:defRPr sz="2400">
                <a:solidFill>
                  <a:schemeClr val="tx1"/>
                </a:solidFill>
                <a:latin typeface="+mn-lt"/>
              </a:defRPr>
            </a:lvl2pPr>
            <a:lvl3pPr marL="1143000" indent="-228600" algn="l" rtl="0" eaLnBrk="0" fontAlgn="base" hangingPunct="0">
              <a:spcBef>
                <a:spcPct val="20000"/>
              </a:spcBef>
              <a:spcAft>
                <a:spcPct val="0"/>
              </a:spcAft>
              <a:buSzPct val="70000"/>
              <a:buBlip>
                <a:blip r:embed="rId5"/>
              </a:buBlip>
              <a:defRPr sz="2000">
                <a:solidFill>
                  <a:schemeClr val="tx1"/>
                </a:solidFill>
                <a:latin typeface="+mn-lt"/>
              </a:defRPr>
            </a:lvl3pPr>
            <a:lvl4pPr marL="1600200" indent="-228600" algn="l" rtl="0" eaLnBrk="0" fontAlgn="base" hangingPunct="0">
              <a:spcBef>
                <a:spcPct val="20000"/>
              </a:spcBef>
              <a:spcAft>
                <a:spcPct val="0"/>
              </a:spcAft>
              <a:buSzPct val="70000"/>
              <a:buBlip>
                <a:blip r:embed="rId6"/>
              </a:buBlip>
              <a:defRPr sz="1800">
                <a:solidFill>
                  <a:schemeClr val="tx1"/>
                </a:solidFill>
                <a:latin typeface="+mn-lt"/>
              </a:defRPr>
            </a:lvl4pPr>
            <a:lvl5pPr marL="2057400" indent="-228600" algn="l" rtl="0" eaLnBrk="0" fontAlgn="base" hangingPunct="0">
              <a:spcBef>
                <a:spcPct val="20000"/>
              </a:spcBef>
              <a:spcAft>
                <a:spcPct val="0"/>
              </a:spcAft>
              <a:buSzPct val="70000"/>
              <a:buBlip>
                <a:blip r:embed="rId7"/>
              </a:buBlip>
              <a:defRPr sz="1800">
                <a:solidFill>
                  <a:schemeClr val="tx1"/>
                </a:solidFill>
                <a:latin typeface="+mn-lt"/>
              </a:defRPr>
            </a:lvl5pPr>
            <a:lvl6pPr marL="2514600" indent="-228600" algn="l" rtl="0" fontAlgn="base">
              <a:spcBef>
                <a:spcPct val="20000"/>
              </a:spcBef>
              <a:spcAft>
                <a:spcPct val="0"/>
              </a:spcAft>
              <a:buSzPct val="70000"/>
              <a:buBlip>
                <a:blip r:embed="rId7"/>
              </a:buBlip>
              <a:defRPr sz="1800">
                <a:solidFill>
                  <a:schemeClr val="tx1"/>
                </a:solidFill>
                <a:latin typeface="+mn-lt"/>
              </a:defRPr>
            </a:lvl6pPr>
            <a:lvl7pPr marL="2971800" indent="-228600" algn="l" rtl="0" fontAlgn="base">
              <a:spcBef>
                <a:spcPct val="20000"/>
              </a:spcBef>
              <a:spcAft>
                <a:spcPct val="0"/>
              </a:spcAft>
              <a:buSzPct val="70000"/>
              <a:buBlip>
                <a:blip r:embed="rId7"/>
              </a:buBlip>
              <a:defRPr sz="1800">
                <a:solidFill>
                  <a:schemeClr val="tx1"/>
                </a:solidFill>
                <a:latin typeface="+mn-lt"/>
              </a:defRPr>
            </a:lvl7pPr>
            <a:lvl8pPr marL="3429000" indent="-228600" algn="l" rtl="0" fontAlgn="base">
              <a:spcBef>
                <a:spcPct val="20000"/>
              </a:spcBef>
              <a:spcAft>
                <a:spcPct val="0"/>
              </a:spcAft>
              <a:buSzPct val="70000"/>
              <a:buBlip>
                <a:blip r:embed="rId7"/>
              </a:buBlip>
              <a:defRPr sz="1800">
                <a:solidFill>
                  <a:schemeClr val="tx1"/>
                </a:solidFill>
                <a:latin typeface="+mn-lt"/>
              </a:defRPr>
            </a:lvl8pPr>
            <a:lvl9pPr marL="3886200" indent="-228600" algn="l" rtl="0" fontAlgn="base">
              <a:spcBef>
                <a:spcPct val="20000"/>
              </a:spcBef>
              <a:spcAft>
                <a:spcPct val="0"/>
              </a:spcAft>
              <a:buSzPct val="70000"/>
              <a:buBlip>
                <a:blip r:embed="rId7"/>
              </a:buBlip>
              <a:defRPr sz="1800">
                <a:solidFill>
                  <a:schemeClr val="tx1"/>
                </a:solidFill>
                <a:latin typeface="+mn-lt"/>
              </a:defRPr>
            </a:lvl9pPr>
          </a:lstStyle>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Parish Councils on the Manhood Peninsula</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Royal Society for the Protection of Birds (RSPB)</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Selsey Town Council</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Sussex Association of Local Councils</a:t>
            </a:r>
          </a:p>
          <a:p>
            <a:pPr algn="l">
              <a:buFont typeface="Arial" panose="020B0604020202020204" pitchFamily="34" charset="0"/>
              <a:buChar char="•"/>
            </a:pPr>
            <a:r>
              <a:rPr lang="en-GB" sz="1800" dirty="0" err="1">
                <a:latin typeface="Arial" panose="020B0604020202020204" pitchFamily="34" charset="0"/>
                <a:cs typeface="Arial" panose="020B0604020202020204" pitchFamily="34" charset="0"/>
              </a:rPr>
              <a:t>Sustrans</a:t>
            </a:r>
            <a:endParaRPr lang="en-GB" sz="18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The Great Sussex Way</a:t>
            </a:r>
          </a:p>
          <a:p>
            <a:pPr algn="l">
              <a:buFont typeface="Arial" panose="020B0604020202020204" pitchFamily="34" charset="0"/>
              <a:buChar char="•"/>
            </a:pPr>
            <a:r>
              <a:rPr lang="en-GB" sz="1800" dirty="0">
                <a:latin typeface="Arial" panose="020B0604020202020204" pitchFamily="34" charset="0"/>
                <a:cs typeface="Arial" panose="020B0604020202020204" pitchFamily="34" charset="0"/>
              </a:rPr>
              <a:t>Universities</a:t>
            </a:r>
            <a:endParaRPr lang="en-GB" sz="18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West Sussex County Council</a:t>
            </a:r>
          </a:p>
          <a:p>
            <a:pPr algn="l">
              <a:buFont typeface="Arial" panose="020B0604020202020204" pitchFamily="34" charset="0"/>
              <a:buChar char="•"/>
            </a:pPr>
            <a:r>
              <a:rPr lang="en-GB" sz="1800" b="0" i="0" dirty="0">
                <a:effectLst/>
                <a:latin typeface="Arial" panose="020B0604020202020204" pitchFamily="34" charset="0"/>
                <a:cs typeface="Arial" panose="020B0604020202020204" pitchFamily="34" charset="0"/>
              </a:rPr>
              <a:t>Wittering Estate</a:t>
            </a:r>
          </a:p>
          <a:p>
            <a:pPr eaLnBrk="1" hangingPunct="1">
              <a:buFontTx/>
              <a:buNone/>
            </a:pPr>
            <a:endParaRPr lang="en-GB" altLang="en-US" kern="0" dirty="0"/>
          </a:p>
          <a:p>
            <a:pPr eaLnBrk="1" hangingPunct="1"/>
            <a:endParaRPr lang="en-GB" altLang="en-US" kern="0" dirty="0"/>
          </a:p>
        </p:txBody>
      </p:sp>
    </p:spTree>
    <p:extLst>
      <p:ext uri="{BB962C8B-B14F-4D97-AF65-F5344CB8AC3E}">
        <p14:creationId xmlns:p14="http://schemas.microsoft.com/office/powerpoint/2010/main" val="426715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EF18A2-A274-456A-9758-96B4EF634B5D}"/>
              </a:ext>
            </a:extLst>
          </p:cNvPr>
          <p:cNvSpPr txBox="1"/>
          <p:nvPr/>
        </p:nvSpPr>
        <p:spPr>
          <a:xfrm>
            <a:off x="0" y="5517232"/>
            <a:ext cx="9144000" cy="1340768"/>
          </a:xfrm>
          <a:prstGeom prst="rect">
            <a:avLst/>
          </a:prstGeom>
          <a:solidFill>
            <a:schemeClr val="accent2">
              <a:lumMod val="90000"/>
            </a:schemeClr>
          </a:solidFill>
        </p:spPr>
        <p:txBody>
          <a:bodyPr wrap="square" rtlCol="0">
            <a:spAutoFit/>
          </a:bodyPr>
          <a:lstStyle/>
          <a:p>
            <a:endParaRPr lang="en-GB" dirty="0"/>
          </a:p>
        </p:txBody>
      </p:sp>
      <p:pic>
        <p:nvPicPr>
          <p:cNvPr id="35" name="Picture 16" descr="D:\Documents\Jane\Work\CHASM 2020_2021\3_Stakeholder logos\Logos\9_Port Uni\Port Uni horizontal colour crop.jpg">
            <a:extLst>
              <a:ext uri="{FF2B5EF4-FFF2-40B4-BE49-F238E27FC236}">
                <a16:creationId xmlns:a16="http://schemas.microsoft.com/office/drawing/2014/main" id="{9E3163C8-EC60-4739-BACB-5D6BEF126F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5661248"/>
            <a:ext cx="1165180" cy="4373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D:\Documents\Jane\Work\CHASM 2020_2021\3_Stakeholder logos\Logos\4_CCO\Channel Coast Observatory.jpg">
            <a:extLst>
              <a:ext uri="{FF2B5EF4-FFF2-40B4-BE49-F238E27FC236}">
                <a16:creationId xmlns:a16="http://schemas.microsoft.com/office/drawing/2014/main" id="{63332610-A560-4774-8EE5-F746F9EA0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6093296"/>
            <a:ext cx="1512168" cy="6080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A79F3CD2-6A43-4778-A53F-9ABD2861A7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7614" y="5661248"/>
            <a:ext cx="1700370" cy="3711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D:\Documents\Jane\Work\CHASM 2020_2021\3_Stakeholder logos\Logos\1_CDC\CDC logo_s_colour.jpg">
            <a:extLst>
              <a:ext uri="{FF2B5EF4-FFF2-40B4-BE49-F238E27FC236}">
                <a16:creationId xmlns:a16="http://schemas.microsoft.com/office/drawing/2014/main" id="{2B68E0BB-073E-441E-98CE-4115868557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97" y="5787416"/>
            <a:ext cx="764702" cy="800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D:\Documents\Jane\Work\CHASM 2020_2021\3_Stakeholder logos\Logos\2_SFA\SFA-Logo_400x400.jpg">
            <a:extLst>
              <a:ext uri="{FF2B5EF4-FFF2-40B4-BE49-F238E27FC236}">
                <a16:creationId xmlns:a16="http://schemas.microsoft.com/office/drawing/2014/main" id="{4AF37902-00F2-467C-B5E0-11D4D8099D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4200" y="5702988"/>
            <a:ext cx="852296" cy="8522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D:\Documents\Jane\Work\CHASM 2020_2021\3_Stakeholder logos\Logos\6_Mulberry ME\mulberry me-logo.png">
            <a:extLst>
              <a:ext uri="{FF2B5EF4-FFF2-40B4-BE49-F238E27FC236}">
                <a16:creationId xmlns:a16="http://schemas.microsoft.com/office/drawing/2014/main" id="{7B790B48-E158-4635-B2E8-CEC2980005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6411972"/>
            <a:ext cx="1224458" cy="257387"/>
          </a:xfrm>
          <a:prstGeom prst="rect">
            <a:avLst/>
          </a:prstGeom>
          <a:solidFill>
            <a:schemeClr val="tx1"/>
          </a:solidFill>
        </p:spPr>
      </p:pic>
      <p:pic>
        <p:nvPicPr>
          <p:cNvPr id="49" name="Picture 48" descr="S:\City and Town Co-Ordination\Manhood Peninsula Partnership\8_Selsey Fish Research_CHASM\6_Promotions\1_Logos\Southsea Sub Aqua Club\Southsea SAC_c.jpg">
            <a:extLst>
              <a:ext uri="{FF2B5EF4-FFF2-40B4-BE49-F238E27FC236}">
                <a16:creationId xmlns:a16="http://schemas.microsoft.com/office/drawing/2014/main" id="{0FA830F8-26C9-41E3-B74C-DBB097A367F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6136" y="5589240"/>
            <a:ext cx="851342" cy="68288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10;&#10;Description automatically generated with medium confidence">
            <a:extLst>
              <a:ext uri="{FF2B5EF4-FFF2-40B4-BE49-F238E27FC236}">
                <a16:creationId xmlns:a16="http://schemas.microsoft.com/office/drawing/2014/main" id="{60134960-9FDD-4755-A06E-419EAF8488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8799" y="5627167"/>
            <a:ext cx="1071593" cy="459445"/>
          </a:xfrm>
          <a:prstGeom prst="rect">
            <a:avLst/>
          </a:prstGeom>
        </p:spPr>
      </p:pic>
      <p:pic>
        <p:nvPicPr>
          <p:cNvPr id="51" name="Picture 50" descr="A picture containing graphical user interface&#10;&#10;Description automatically generated">
            <a:extLst>
              <a:ext uri="{FF2B5EF4-FFF2-40B4-BE49-F238E27FC236}">
                <a16:creationId xmlns:a16="http://schemas.microsoft.com/office/drawing/2014/main" id="{066D2FC6-F069-412B-9D82-A0D894EFF1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6136" y="6293065"/>
            <a:ext cx="1017835" cy="520311"/>
          </a:xfrm>
          <a:prstGeom prst="rect">
            <a:avLst/>
          </a:prstGeom>
        </p:spPr>
      </p:pic>
      <p:sp>
        <p:nvSpPr>
          <p:cNvPr id="6" name="TextBox 5">
            <a:extLst>
              <a:ext uri="{FF2B5EF4-FFF2-40B4-BE49-F238E27FC236}">
                <a16:creationId xmlns:a16="http://schemas.microsoft.com/office/drawing/2014/main" id="{FD1B3094-0B67-9465-C125-56459E4C5179}"/>
              </a:ext>
            </a:extLst>
          </p:cNvPr>
          <p:cNvSpPr txBox="1"/>
          <p:nvPr/>
        </p:nvSpPr>
        <p:spPr>
          <a:xfrm>
            <a:off x="4355976" y="6093296"/>
            <a:ext cx="1537583" cy="461665"/>
          </a:xfrm>
          <a:prstGeom prst="rect">
            <a:avLst/>
          </a:prstGeom>
          <a:noFill/>
        </p:spPr>
        <p:txBody>
          <a:bodyPr wrap="square">
            <a:spAutoFit/>
          </a:bodyPr>
          <a:lstStyle/>
          <a:p>
            <a:pPr algn="ctr"/>
            <a:r>
              <a:rPr lang="en-GB" sz="1200" b="1" i="0" dirty="0">
                <a:solidFill>
                  <a:srgbClr val="7030A0"/>
                </a:solidFill>
                <a:effectLst/>
                <a:latin typeface="Aero"/>
              </a:rPr>
              <a:t>Institute of Marine Sciences</a:t>
            </a:r>
          </a:p>
        </p:txBody>
      </p:sp>
      <p:sp>
        <p:nvSpPr>
          <p:cNvPr id="2" name="TextBox 1">
            <a:extLst>
              <a:ext uri="{FF2B5EF4-FFF2-40B4-BE49-F238E27FC236}">
                <a16:creationId xmlns:a16="http://schemas.microsoft.com/office/drawing/2014/main" id="{5ABD6E23-8F7F-C03A-6B79-447E14244859}"/>
              </a:ext>
            </a:extLst>
          </p:cNvPr>
          <p:cNvSpPr txBox="1"/>
          <p:nvPr/>
        </p:nvSpPr>
        <p:spPr>
          <a:xfrm>
            <a:off x="0" y="1052736"/>
            <a:ext cx="9144000" cy="1477328"/>
          </a:xfrm>
          <a:prstGeom prst="rect">
            <a:avLst/>
          </a:prstGeom>
          <a:noFill/>
        </p:spPr>
        <p:txBody>
          <a:bodyPr wrap="square" rtlCol="0">
            <a:spAutoFit/>
          </a:bodyPr>
          <a:lstStyle/>
          <a:p>
            <a:pPr algn="ctr"/>
            <a:r>
              <a:rPr lang="en-GB" sz="4400" b="1" dirty="0">
                <a:latin typeface="Arial Narrow" panose="020B0606020202030204" pitchFamily="34" charset="0"/>
              </a:rPr>
              <a:t>Film</a:t>
            </a:r>
          </a:p>
          <a:p>
            <a:pPr algn="ctr"/>
            <a:endParaRPr lang="en-GB" sz="1400" b="1" dirty="0">
              <a:latin typeface="Arial Narrow" panose="020B0606020202030204" pitchFamily="34" charset="0"/>
            </a:endParaRPr>
          </a:p>
          <a:p>
            <a:pPr algn="ctr"/>
            <a:r>
              <a:rPr lang="en-GB" sz="3200" b="1" dirty="0">
                <a:latin typeface="Arial Narrow" panose="020B0606020202030204" pitchFamily="34" charset="0"/>
              </a:rPr>
              <a:t>Celebrating the Manhood Peninsula Coastline</a:t>
            </a:r>
          </a:p>
        </p:txBody>
      </p:sp>
      <p:sp>
        <p:nvSpPr>
          <p:cNvPr id="4" name="TextBox 3">
            <a:extLst>
              <a:ext uri="{FF2B5EF4-FFF2-40B4-BE49-F238E27FC236}">
                <a16:creationId xmlns:a16="http://schemas.microsoft.com/office/drawing/2014/main" id="{CA9DA9D8-0530-6E8D-3A85-64F489AFAADE}"/>
              </a:ext>
            </a:extLst>
          </p:cNvPr>
          <p:cNvSpPr txBox="1"/>
          <p:nvPr/>
        </p:nvSpPr>
        <p:spPr>
          <a:xfrm>
            <a:off x="1702562" y="2996952"/>
            <a:ext cx="5533734" cy="1200329"/>
          </a:xfrm>
          <a:prstGeom prst="rect">
            <a:avLst/>
          </a:prstGeom>
          <a:noFill/>
        </p:spPr>
        <p:txBody>
          <a:bodyPr wrap="square">
            <a:spAutoFit/>
          </a:bodyPr>
          <a:lstStyle/>
          <a:p>
            <a:pPr algn="ctr"/>
            <a:r>
              <a:rPr lang="en-GB" sz="3600" dirty="0">
                <a:latin typeface="Arial Narrow" panose="020B0606020202030204" pitchFamily="34" charset="0"/>
                <a:hlinkClick r:id="rId12"/>
              </a:rPr>
              <a:t>Film 1: Celebrating the Manhood Peninsula coastline</a:t>
            </a:r>
            <a:endParaRPr lang="en-GB" sz="3600" dirty="0">
              <a:solidFill>
                <a:srgbClr val="0070C0"/>
              </a:solidFill>
              <a:latin typeface="Arial Narrow" panose="020B0606020202030204" pitchFamily="34" charset="0"/>
            </a:endParaRPr>
          </a:p>
        </p:txBody>
      </p:sp>
      <p:pic>
        <p:nvPicPr>
          <p:cNvPr id="3" name="Picture 2">
            <a:extLst>
              <a:ext uri="{FF2B5EF4-FFF2-40B4-BE49-F238E27FC236}">
                <a16:creationId xmlns:a16="http://schemas.microsoft.com/office/drawing/2014/main" id="{92FC61A3-C567-7D98-501E-1A73577FDA7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2701" y="5805264"/>
            <a:ext cx="1574829" cy="371183"/>
          </a:xfrm>
          <a:prstGeom prst="rect">
            <a:avLst/>
          </a:prstGeom>
          <a:noFill/>
          <a:ln>
            <a:noFill/>
          </a:ln>
        </p:spPr>
      </p:pic>
      <p:sp>
        <p:nvSpPr>
          <p:cNvPr id="7" name="TextBox 6">
            <a:extLst>
              <a:ext uri="{FF2B5EF4-FFF2-40B4-BE49-F238E27FC236}">
                <a16:creationId xmlns:a16="http://schemas.microsoft.com/office/drawing/2014/main" id="{EA60DE56-0287-2C35-F559-D2763D583C7B}"/>
              </a:ext>
            </a:extLst>
          </p:cNvPr>
          <p:cNvSpPr txBox="1"/>
          <p:nvPr/>
        </p:nvSpPr>
        <p:spPr>
          <a:xfrm>
            <a:off x="908939" y="6239053"/>
            <a:ext cx="1574829" cy="646331"/>
          </a:xfrm>
          <a:prstGeom prst="rect">
            <a:avLst/>
          </a:prstGeom>
          <a:noFill/>
        </p:spPr>
        <p:txBody>
          <a:bodyPr wrap="square" rtlCol="0">
            <a:spAutoFit/>
          </a:bodyPr>
          <a:lstStyle/>
          <a:p>
            <a:r>
              <a:rPr lang="en-GB" sz="1200" kern="100" dirty="0">
                <a:solidFill>
                  <a:schemeClr val="accent4"/>
                </a:solidFill>
                <a:effectLst/>
                <a:latin typeface="Arial" panose="020B0604020202020204" pitchFamily="34" charset="0"/>
                <a:ea typeface="Microsoft GothicNeo Light" panose="020B0300000101010101" pitchFamily="34" charset="-127"/>
                <a:cs typeface="Times New Roman" panose="02020603050405020304" pitchFamily="18" charset="0"/>
              </a:rPr>
              <a:t>School of Applied Sciences</a:t>
            </a:r>
            <a:endParaRPr lang="en-GB" sz="12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chemeClr val="bg1"/>
              </a:solidFill>
            </a:endParaRPr>
          </a:p>
        </p:txBody>
      </p:sp>
      <p:sp>
        <p:nvSpPr>
          <p:cNvPr id="8" name="TextBox 7">
            <a:extLst>
              <a:ext uri="{FF2B5EF4-FFF2-40B4-BE49-F238E27FC236}">
                <a16:creationId xmlns:a16="http://schemas.microsoft.com/office/drawing/2014/main" id="{03D435BF-5300-8769-D8DB-EE1771A59D18}"/>
              </a:ext>
            </a:extLst>
          </p:cNvPr>
          <p:cNvSpPr txBox="1"/>
          <p:nvPr/>
        </p:nvSpPr>
        <p:spPr>
          <a:xfrm>
            <a:off x="755576" y="4706560"/>
            <a:ext cx="7488832" cy="738664"/>
          </a:xfrm>
          <a:prstGeom prst="rect">
            <a:avLst/>
          </a:prstGeom>
          <a:noFill/>
        </p:spPr>
        <p:txBody>
          <a:bodyPr wrap="square" rtlCol="0">
            <a:spAutoFit/>
          </a:bodyPr>
          <a:lstStyle/>
          <a:p>
            <a:pPr algn="ctr"/>
            <a:r>
              <a:rPr lang="en-GB" dirty="0">
                <a:latin typeface="Arial Narrow" panose="020B0606020202030204" pitchFamily="34" charset="0"/>
              </a:rPr>
              <a:t>Chichester Coastal Change Pathfinder Project</a:t>
            </a:r>
          </a:p>
          <a:p>
            <a:pPr algn="ctr"/>
            <a:r>
              <a:rPr lang="en-GB" sz="1800" dirty="0">
                <a:latin typeface="Arial Narrow" panose="020B0606020202030204" pitchFamily="34" charset="0"/>
              </a:rPr>
              <a:t>Funded by Defra</a:t>
            </a:r>
          </a:p>
        </p:txBody>
      </p:sp>
    </p:spTree>
    <p:extLst>
      <p:ext uri="{BB962C8B-B14F-4D97-AF65-F5344CB8AC3E}">
        <p14:creationId xmlns:p14="http://schemas.microsoft.com/office/powerpoint/2010/main" val="222590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EF18A2-A274-456A-9758-96B4EF634B5D}"/>
              </a:ext>
            </a:extLst>
          </p:cNvPr>
          <p:cNvSpPr txBox="1"/>
          <p:nvPr/>
        </p:nvSpPr>
        <p:spPr>
          <a:xfrm>
            <a:off x="0" y="5517232"/>
            <a:ext cx="9144000" cy="1340768"/>
          </a:xfrm>
          <a:prstGeom prst="rect">
            <a:avLst/>
          </a:prstGeom>
          <a:solidFill>
            <a:schemeClr val="accent2">
              <a:lumMod val="90000"/>
            </a:schemeClr>
          </a:solidFill>
        </p:spPr>
        <p:txBody>
          <a:bodyPr wrap="square" rtlCol="0">
            <a:spAutoFit/>
          </a:bodyPr>
          <a:lstStyle/>
          <a:p>
            <a:endParaRPr lang="en-GB" dirty="0"/>
          </a:p>
        </p:txBody>
      </p:sp>
      <p:pic>
        <p:nvPicPr>
          <p:cNvPr id="35" name="Picture 16" descr="D:\Documents\Jane\Work\CHASM 2020_2021\3_Stakeholder logos\Logos\9_Port Uni\Port Uni horizontal colour crop.jpg">
            <a:extLst>
              <a:ext uri="{FF2B5EF4-FFF2-40B4-BE49-F238E27FC236}">
                <a16:creationId xmlns:a16="http://schemas.microsoft.com/office/drawing/2014/main" id="{9E3163C8-EC60-4739-BACB-5D6BEF126F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5661248"/>
            <a:ext cx="1165180" cy="4373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D:\Documents\Jane\Work\CHASM 2020_2021\3_Stakeholder logos\Logos\4_CCO\Channel Coast Observatory.jpg">
            <a:extLst>
              <a:ext uri="{FF2B5EF4-FFF2-40B4-BE49-F238E27FC236}">
                <a16:creationId xmlns:a16="http://schemas.microsoft.com/office/drawing/2014/main" id="{63332610-A560-4774-8EE5-F746F9EA0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6093296"/>
            <a:ext cx="1512168" cy="6080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A79F3CD2-6A43-4778-A53F-9ABD2861A7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7614" y="5661248"/>
            <a:ext cx="1700370" cy="3711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D:\Documents\Jane\Work\CHASM 2020_2021\3_Stakeholder logos\Logos\1_CDC\CDC logo_s_colour.jpg">
            <a:extLst>
              <a:ext uri="{FF2B5EF4-FFF2-40B4-BE49-F238E27FC236}">
                <a16:creationId xmlns:a16="http://schemas.microsoft.com/office/drawing/2014/main" id="{2B68E0BB-073E-441E-98CE-4115868557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97" y="5787416"/>
            <a:ext cx="764702" cy="800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D:\Documents\Jane\Work\CHASM 2020_2021\3_Stakeholder logos\Logos\2_SFA\SFA-Logo_400x400.jpg">
            <a:extLst>
              <a:ext uri="{FF2B5EF4-FFF2-40B4-BE49-F238E27FC236}">
                <a16:creationId xmlns:a16="http://schemas.microsoft.com/office/drawing/2014/main" id="{4AF37902-00F2-467C-B5E0-11D4D8099D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4200" y="5702988"/>
            <a:ext cx="852296" cy="8522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D:\Documents\Jane\Work\CHASM 2020_2021\3_Stakeholder logos\Logos\6_Mulberry ME\mulberry me-logo.png">
            <a:extLst>
              <a:ext uri="{FF2B5EF4-FFF2-40B4-BE49-F238E27FC236}">
                <a16:creationId xmlns:a16="http://schemas.microsoft.com/office/drawing/2014/main" id="{7B790B48-E158-4635-B2E8-CEC2980005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6411972"/>
            <a:ext cx="1224458" cy="257387"/>
          </a:xfrm>
          <a:prstGeom prst="rect">
            <a:avLst/>
          </a:prstGeom>
          <a:solidFill>
            <a:schemeClr val="tx1"/>
          </a:solidFill>
        </p:spPr>
      </p:pic>
      <p:pic>
        <p:nvPicPr>
          <p:cNvPr id="49" name="Picture 48" descr="S:\City and Town Co-Ordination\Manhood Peninsula Partnership\8_Selsey Fish Research_CHASM\6_Promotions\1_Logos\Southsea Sub Aqua Club\Southsea SAC_c.jpg">
            <a:extLst>
              <a:ext uri="{FF2B5EF4-FFF2-40B4-BE49-F238E27FC236}">
                <a16:creationId xmlns:a16="http://schemas.microsoft.com/office/drawing/2014/main" id="{0FA830F8-26C9-41E3-B74C-DBB097A367F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6136" y="5589240"/>
            <a:ext cx="851342" cy="68288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10;&#10;Description automatically generated with medium confidence">
            <a:extLst>
              <a:ext uri="{FF2B5EF4-FFF2-40B4-BE49-F238E27FC236}">
                <a16:creationId xmlns:a16="http://schemas.microsoft.com/office/drawing/2014/main" id="{60134960-9FDD-4755-A06E-419EAF8488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28799" y="5627167"/>
            <a:ext cx="1071593" cy="459445"/>
          </a:xfrm>
          <a:prstGeom prst="rect">
            <a:avLst/>
          </a:prstGeom>
        </p:spPr>
      </p:pic>
      <p:pic>
        <p:nvPicPr>
          <p:cNvPr id="51" name="Picture 50" descr="A picture containing graphical user interface&#10;&#10;Description automatically generated">
            <a:extLst>
              <a:ext uri="{FF2B5EF4-FFF2-40B4-BE49-F238E27FC236}">
                <a16:creationId xmlns:a16="http://schemas.microsoft.com/office/drawing/2014/main" id="{066D2FC6-F069-412B-9D82-A0D894EFF1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6136" y="6293065"/>
            <a:ext cx="1017835" cy="520311"/>
          </a:xfrm>
          <a:prstGeom prst="rect">
            <a:avLst/>
          </a:prstGeom>
        </p:spPr>
      </p:pic>
      <p:sp>
        <p:nvSpPr>
          <p:cNvPr id="6" name="TextBox 5">
            <a:extLst>
              <a:ext uri="{FF2B5EF4-FFF2-40B4-BE49-F238E27FC236}">
                <a16:creationId xmlns:a16="http://schemas.microsoft.com/office/drawing/2014/main" id="{FD1B3094-0B67-9465-C125-56459E4C5179}"/>
              </a:ext>
            </a:extLst>
          </p:cNvPr>
          <p:cNvSpPr txBox="1"/>
          <p:nvPr/>
        </p:nvSpPr>
        <p:spPr>
          <a:xfrm>
            <a:off x="4355976" y="6093296"/>
            <a:ext cx="1537583" cy="461665"/>
          </a:xfrm>
          <a:prstGeom prst="rect">
            <a:avLst/>
          </a:prstGeom>
          <a:noFill/>
        </p:spPr>
        <p:txBody>
          <a:bodyPr wrap="square">
            <a:spAutoFit/>
          </a:bodyPr>
          <a:lstStyle/>
          <a:p>
            <a:pPr algn="ctr"/>
            <a:r>
              <a:rPr lang="en-GB" sz="1200" b="1" i="0" dirty="0">
                <a:solidFill>
                  <a:srgbClr val="7030A0"/>
                </a:solidFill>
                <a:effectLst/>
                <a:latin typeface="Aero"/>
              </a:rPr>
              <a:t>Institute of Marine Sciences</a:t>
            </a:r>
          </a:p>
        </p:txBody>
      </p:sp>
      <p:sp>
        <p:nvSpPr>
          <p:cNvPr id="2" name="TextBox 1">
            <a:extLst>
              <a:ext uri="{FF2B5EF4-FFF2-40B4-BE49-F238E27FC236}">
                <a16:creationId xmlns:a16="http://schemas.microsoft.com/office/drawing/2014/main" id="{5ABD6E23-8F7F-C03A-6B79-447E14244859}"/>
              </a:ext>
            </a:extLst>
          </p:cNvPr>
          <p:cNvSpPr txBox="1"/>
          <p:nvPr/>
        </p:nvSpPr>
        <p:spPr>
          <a:xfrm>
            <a:off x="0" y="1052736"/>
            <a:ext cx="9144000" cy="1477328"/>
          </a:xfrm>
          <a:prstGeom prst="rect">
            <a:avLst/>
          </a:prstGeom>
          <a:noFill/>
        </p:spPr>
        <p:txBody>
          <a:bodyPr wrap="square" rtlCol="0">
            <a:spAutoFit/>
          </a:bodyPr>
          <a:lstStyle/>
          <a:p>
            <a:pPr algn="ctr"/>
            <a:r>
              <a:rPr lang="en-GB" sz="4400" b="1" dirty="0">
                <a:latin typeface="Arial Narrow" panose="020B0606020202030204" pitchFamily="34" charset="0"/>
              </a:rPr>
              <a:t>Film</a:t>
            </a:r>
          </a:p>
          <a:p>
            <a:pPr algn="ctr"/>
            <a:endParaRPr lang="en-GB" sz="1400" b="1" dirty="0">
              <a:latin typeface="Arial Narrow" panose="020B0606020202030204" pitchFamily="34" charset="0"/>
            </a:endParaRPr>
          </a:p>
          <a:p>
            <a:pPr algn="ctr"/>
            <a:r>
              <a:rPr lang="en-GB" sz="3200" b="1" dirty="0">
                <a:latin typeface="Arial Narrow" panose="020B0606020202030204" pitchFamily="34" charset="0"/>
              </a:rPr>
              <a:t>The Fishermen of Selsey Bill</a:t>
            </a:r>
          </a:p>
        </p:txBody>
      </p:sp>
      <p:sp>
        <p:nvSpPr>
          <p:cNvPr id="4" name="TextBox 3">
            <a:extLst>
              <a:ext uri="{FF2B5EF4-FFF2-40B4-BE49-F238E27FC236}">
                <a16:creationId xmlns:a16="http://schemas.microsoft.com/office/drawing/2014/main" id="{CA9DA9D8-0530-6E8D-3A85-64F489AFAADE}"/>
              </a:ext>
            </a:extLst>
          </p:cNvPr>
          <p:cNvSpPr txBox="1"/>
          <p:nvPr/>
        </p:nvSpPr>
        <p:spPr>
          <a:xfrm>
            <a:off x="2123728" y="2852936"/>
            <a:ext cx="4957670" cy="1754326"/>
          </a:xfrm>
          <a:prstGeom prst="rect">
            <a:avLst/>
          </a:prstGeom>
          <a:noFill/>
        </p:spPr>
        <p:txBody>
          <a:bodyPr wrap="square">
            <a:spAutoFit/>
          </a:bodyPr>
          <a:lstStyle/>
          <a:p>
            <a:pPr algn="ctr"/>
            <a:r>
              <a:rPr lang="en-GB" sz="3600" dirty="0">
                <a:solidFill>
                  <a:srgbClr val="0070C0"/>
                </a:solidFill>
                <a:latin typeface="Arial Narrow" panose="020B0606020202030204" pitchFamily="34" charset="0"/>
                <a:hlinkClick r:id="rId12">
                  <a:extLst>
                    <a:ext uri="{A12FA001-AC4F-418D-AE19-62706E023703}">
                      <ahyp:hlinkClr xmlns:ahyp="http://schemas.microsoft.com/office/drawing/2018/hyperlinkcolor" val="tx"/>
                    </a:ext>
                  </a:extLst>
                </a:hlinkClick>
              </a:rPr>
              <a:t>Sea's the Day: </a:t>
            </a:r>
            <a:endParaRPr lang="en-GB" sz="3600" dirty="0">
              <a:solidFill>
                <a:srgbClr val="0070C0"/>
              </a:solidFill>
              <a:latin typeface="Arial Narrow" panose="020B0606020202030204" pitchFamily="34" charset="0"/>
              <a:hlinkClick r:id="" action="ppaction://noaction">
                <a:extLst>
                  <a:ext uri="{A12FA001-AC4F-418D-AE19-62706E023703}">
                    <ahyp:hlinkClr xmlns:ahyp="http://schemas.microsoft.com/office/drawing/2018/hyperlinkcolor" val="tx"/>
                  </a:ext>
                </a:extLst>
              </a:hlinkClick>
            </a:endParaRPr>
          </a:p>
          <a:p>
            <a:pPr algn="ctr"/>
            <a:r>
              <a:rPr lang="en-GB" sz="3600" dirty="0">
                <a:solidFill>
                  <a:srgbClr val="0070C0"/>
                </a:solidFill>
                <a:latin typeface="Arial Narrow" panose="020B0606020202030204" pitchFamily="34" charset="0"/>
                <a:hlinkClick r:id="" action="ppaction://noaction">
                  <a:extLst>
                    <a:ext uri="{A12FA001-AC4F-418D-AE19-62706E023703}">
                      <ahyp:hlinkClr xmlns:ahyp="http://schemas.microsoft.com/office/drawing/2018/hyperlinkcolor" val="tx"/>
                    </a:ext>
                  </a:extLst>
                </a:hlinkClick>
              </a:rPr>
              <a:t>The </a:t>
            </a:r>
            <a:r>
              <a:rPr lang="en-GB" sz="3600" dirty="0">
                <a:solidFill>
                  <a:srgbClr val="0070C0"/>
                </a:solidFill>
                <a:latin typeface="Arial Narrow" panose="020B0606020202030204" pitchFamily="34" charset="0"/>
                <a:hlinkClick r:id="rId12">
                  <a:extLst>
                    <a:ext uri="{A12FA001-AC4F-418D-AE19-62706E023703}">
                      <ahyp:hlinkClr xmlns:ahyp="http://schemas.microsoft.com/office/drawing/2018/hyperlinkcolor" val="tx"/>
                    </a:ext>
                  </a:extLst>
                </a:hlinkClick>
              </a:rPr>
              <a:t>Fishermen of Selsey Bill (youtube.com)</a:t>
            </a:r>
            <a:endParaRPr lang="en-GB" sz="3600" dirty="0">
              <a:solidFill>
                <a:srgbClr val="0070C0"/>
              </a:solidFill>
              <a:latin typeface="Arial Narrow" panose="020B0606020202030204" pitchFamily="34" charset="0"/>
            </a:endParaRPr>
          </a:p>
        </p:txBody>
      </p:sp>
      <p:pic>
        <p:nvPicPr>
          <p:cNvPr id="3" name="Picture 2">
            <a:extLst>
              <a:ext uri="{FF2B5EF4-FFF2-40B4-BE49-F238E27FC236}">
                <a16:creationId xmlns:a16="http://schemas.microsoft.com/office/drawing/2014/main" id="{92FC61A3-C567-7D98-501E-1A73577FDA7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2701" y="5805264"/>
            <a:ext cx="1574829" cy="371183"/>
          </a:xfrm>
          <a:prstGeom prst="rect">
            <a:avLst/>
          </a:prstGeom>
          <a:noFill/>
          <a:ln>
            <a:noFill/>
          </a:ln>
        </p:spPr>
      </p:pic>
      <p:sp>
        <p:nvSpPr>
          <p:cNvPr id="7" name="TextBox 6">
            <a:extLst>
              <a:ext uri="{FF2B5EF4-FFF2-40B4-BE49-F238E27FC236}">
                <a16:creationId xmlns:a16="http://schemas.microsoft.com/office/drawing/2014/main" id="{EA60DE56-0287-2C35-F559-D2763D583C7B}"/>
              </a:ext>
            </a:extLst>
          </p:cNvPr>
          <p:cNvSpPr txBox="1"/>
          <p:nvPr/>
        </p:nvSpPr>
        <p:spPr>
          <a:xfrm>
            <a:off x="908939" y="6239053"/>
            <a:ext cx="1574829" cy="646331"/>
          </a:xfrm>
          <a:prstGeom prst="rect">
            <a:avLst/>
          </a:prstGeom>
          <a:noFill/>
        </p:spPr>
        <p:txBody>
          <a:bodyPr wrap="square" rtlCol="0">
            <a:spAutoFit/>
          </a:bodyPr>
          <a:lstStyle/>
          <a:p>
            <a:r>
              <a:rPr lang="en-GB" sz="1200" kern="100" dirty="0">
                <a:solidFill>
                  <a:schemeClr val="accent4"/>
                </a:solidFill>
                <a:effectLst/>
                <a:latin typeface="Arial" panose="020B0604020202020204" pitchFamily="34" charset="0"/>
                <a:ea typeface="Microsoft GothicNeo Light" panose="020B0300000101010101" pitchFamily="34" charset="-127"/>
                <a:cs typeface="Times New Roman" panose="02020603050405020304" pitchFamily="18" charset="0"/>
              </a:rPr>
              <a:t>School of Applied Sciences</a:t>
            </a:r>
            <a:endParaRPr lang="en-GB" sz="12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chemeClr val="bg1"/>
              </a:solidFill>
            </a:endParaRPr>
          </a:p>
        </p:txBody>
      </p:sp>
    </p:spTree>
    <p:extLst>
      <p:ext uri="{BB962C8B-B14F-4D97-AF65-F5344CB8AC3E}">
        <p14:creationId xmlns:p14="http://schemas.microsoft.com/office/powerpoint/2010/main" val="3523820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BD6E23-8F7F-C03A-6B79-447E14244859}"/>
              </a:ext>
            </a:extLst>
          </p:cNvPr>
          <p:cNvSpPr txBox="1"/>
          <p:nvPr/>
        </p:nvSpPr>
        <p:spPr>
          <a:xfrm>
            <a:off x="0" y="1052736"/>
            <a:ext cx="9144000" cy="1969770"/>
          </a:xfrm>
          <a:prstGeom prst="rect">
            <a:avLst/>
          </a:prstGeom>
          <a:noFill/>
        </p:spPr>
        <p:txBody>
          <a:bodyPr wrap="square" rtlCol="0">
            <a:spAutoFit/>
          </a:bodyPr>
          <a:lstStyle/>
          <a:p>
            <a:pPr algn="ctr"/>
            <a:r>
              <a:rPr lang="en-GB" sz="4400" b="1" dirty="0">
                <a:latin typeface="Arial Narrow" panose="020B0606020202030204" pitchFamily="34" charset="0"/>
              </a:rPr>
              <a:t>Film</a:t>
            </a:r>
          </a:p>
          <a:p>
            <a:pPr algn="ctr"/>
            <a:endParaRPr lang="en-GB" sz="1400" b="1" dirty="0">
              <a:latin typeface="Arial Narrow" panose="020B0606020202030204" pitchFamily="34" charset="0"/>
            </a:endParaRPr>
          </a:p>
          <a:p>
            <a:pPr algn="ctr"/>
            <a:r>
              <a:rPr lang="en-GB" sz="3200" b="1" dirty="0">
                <a:latin typeface="Arial Narrow" panose="020B0606020202030204" pitchFamily="34" charset="0"/>
              </a:rPr>
              <a:t>The Crustaceans Habitat and Sediment Movement Project (CHASM)</a:t>
            </a:r>
          </a:p>
        </p:txBody>
      </p:sp>
      <p:sp>
        <p:nvSpPr>
          <p:cNvPr id="7" name="TextBox 6">
            <a:extLst>
              <a:ext uri="{FF2B5EF4-FFF2-40B4-BE49-F238E27FC236}">
                <a16:creationId xmlns:a16="http://schemas.microsoft.com/office/drawing/2014/main" id="{E9AD1E41-3D86-5FCC-A160-91C7778B7782}"/>
              </a:ext>
            </a:extLst>
          </p:cNvPr>
          <p:cNvSpPr txBox="1"/>
          <p:nvPr/>
        </p:nvSpPr>
        <p:spPr>
          <a:xfrm>
            <a:off x="1403648" y="3284984"/>
            <a:ext cx="6408712" cy="1569660"/>
          </a:xfrm>
          <a:prstGeom prst="rect">
            <a:avLst/>
          </a:prstGeom>
          <a:noFill/>
        </p:spPr>
        <p:txBody>
          <a:bodyPr wrap="square">
            <a:spAutoFit/>
          </a:bodyPr>
          <a:lstStyle/>
          <a:p>
            <a:pPr algn="ctr"/>
            <a:r>
              <a:rPr lang="en-GB" sz="3200" dirty="0">
                <a:solidFill>
                  <a:srgbClr val="0070C0"/>
                </a:solidFill>
                <a:latin typeface="Arial Narrow" panose="020B0606020202030204" pitchFamily="34" charset="0"/>
                <a:hlinkClick r:id="rId3">
                  <a:extLst>
                    <a:ext uri="{A12FA001-AC4F-418D-AE19-62706E023703}">
                      <ahyp:hlinkClr xmlns:ahyp="http://schemas.microsoft.com/office/drawing/2018/hyperlinkcolor" val="tx"/>
                    </a:ext>
                  </a:extLst>
                </a:hlinkClick>
              </a:rPr>
              <a:t>The Crustaceans Habitat and Sediment Movement Project (CHASM) (youtube.com)</a:t>
            </a:r>
            <a:endParaRPr lang="en-GB" sz="3200" dirty="0">
              <a:solidFill>
                <a:srgbClr val="0070C0"/>
              </a:solidFill>
              <a:latin typeface="Arial Narrow" panose="020B0606020202030204" pitchFamily="34" charset="0"/>
            </a:endParaRPr>
          </a:p>
        </p:txBody>
      </p:sp>
      <p:sp>
        <p:nvSpPr>
          <p:cNvPr id="10" name="TextBox 9">
            <a:extLst>
              <a:ext uri="{FF2B5EF4-FFF2-40B4-BE49-F238E27FC236}">
                <a16:creationId xmlns:a16="http://schemas.microsoft.com/office/drawing/2014/main" id="{63CC1162-D489-7D8A-C7A8-6FEDDB184DC8}"/>
              </a:ext>
            </a:extLst>
          </p:cNvPr>
          <p:cNvSpPr txBox="1"/>
          <p:nvPr/>
        </p:nvSpPr>
        <p:spPr>
          <a:xfrm>
            <a:off x="0" y="5517232"/>
            <a:ext cx="9144000" cy="1340768"/>
          </a:xfrm>
          <a:prstGeom prst="rect">
            <a:avLst/>
          </a:prstGeom>
          <a:solidFill>
            <a:schemeClr val="accent2">
              <a:lumMod val="90000"/>
            </a:schemeClr>
          </a:solidFill>
        </p:spPr>
        <p:txBody>
          <a:bodyPr wrap="square" rtlCol="0">
            <a:spAutoFit/>
          </a:bodyPr>
          <a:lstStyle/>
          <a:p>
            <a:endParaRPr lang="en-GB" dirty="0"/>
          </a:p>
        </p:txBody>
      </p:sp>
      <p:pic>
        <p:nvPicPr>
          <p:cNvPr id="11" name="Picture 16" descr="D:\Documents\Jane\Work\CHASM 2020_2021\3_Stakeholder logos\Logos\9_Port Uni\Port Uni horizontal colour crop.jpg">
            <a:extLst>
              <a:ext uri="{FF2B5EF4-FFF2-40B4-BE49-F238E27FC236}">
                <a16:creationId xmlns:a16="http://schemas.microsoft.com/office/drawing/2014/main" id="{19EBDB6D-0D44-256C-7804-36DE565AA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5661248"/>
            <a:ext cx="1165180" cy="4373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Documents\Jane\Work\CHASM 2020_2021\3_Stakeholder logos\Logos\4_CCO\Channel Coast Observatory.jpg">
            <a:extLst>
              <a:ext uri="{FF2B5EF4-FFF2-40B4-BE49-F238E27FC236}">
                <a16:creationId xmlns:a16="http://schemas.microsoft.com/office/drawing/2014/main" id="{D0BF4955-850B-732C-BDA9-FF0AAB417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6093296"/>
            <a:ext cx="1512168" cy="6080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5841F2B0-0A84-D1DD-B144-7993360FB2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7614" y="5661248"/>
            <a:ext cx="1700370" cy="3711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D:\Documents\Jane\Work\CHASM 2020_2021\3_Stakeholder logos\Logos\1_CDC\CDC logo_s_colour.jpg">
            <a:extLst>
              <a:ext uri="{FF2B5EF4-FFF2-40B4-BE49-F238E27FC236}">
                <a16:creationId xmlns:a16="http://schemas.microsoft.com/office/drawing/2014/main" id="{988AD6C6-AC4B-927F-3235-83EF17C552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97" y="5787416"/>
            <a:ext cx="764702" cy="800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Documents\Jane\Work\CHASM 2020_2021\3_Stakeholder logos\Logos\2_SFA\SFA-Logo_400x400.jpg">
            <a:extLst>
              <a:ext uri="{FF2B5EF4-FFF2-40B4-BE49-F238E27FC236}">
                <a16:creationId xmlns:a16="http://schemas.microsoft.com/office/drawing/2014/main" id="{9E9C9EBA-4F21-6A80-602C-71FD98E7653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4200" y="5702988"/>
            <a:ext cx="852296" cy="8522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D:\Documents\Jane\Work\CHASM 2020_2021\3_Stakeholder logos\Logos\6_Mulberry ME\mulberry me-logo.png">
            <a:extLst>
              <a:ext uri="{FF2B5EF4-FFF2-40B4-BE49-F238E27FC236}">
                <a16:creationId xmlns:a16="http://schemas.microsoft.com/office/drawing/2014/main" id="{9246677F-C5E9-97BD-5497-CF26ABF2AA7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6411972"/>
            <a:ext cx="1224458" cy="257387"/>
          </a:xfrm>
          <a:prstGeom prst="rect">
            <a:avLst/>
          </a:prstGeom>
          <a:solidFill>
            <a:schemeClr val="tx1"/>
          </a:solidFill>
        </p:spPr>
      </p:pic>
      <p:pic>
        <p:nvPicPr>
          <p:cNvPr id="17" name="Picture 16" descr="S:\City and Town Co-Ordination\Manhood Peninsula Partnership\8_Selsey Fish Research_CHASM\6_Promotions\1_Logos\Southsea Sub Aqua Club\Southsea SAC_c.jpg">
            <a:extLst>
              <a:ext uri="{FF2B5EF4-FFF2-40B4-BE49-F238E27FC236}">
                <a16:creationId xmlns:a16="http://schemas.microsoft.com/office/drawing/2014/main" id="{FD5BD78A-33E7-FD9C-2BCC-C7776CEC62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6136" y="5589240"/>
            <a:ext cx="851342" cy="6828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with medium confidence">
            <a:extLst>
              <a:ext uri="{FF2B5EF4-FFF2-40B4-BE49-F238E27FC236}">
                <a16:creationId xmlns:a16="http://schemas.microsoft.com/office/drawing/2014/main" id="{29D15626-8033-2A74-4EE0-5808475661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28799" y="5627167"/>
            <a:ext cx="1071593" cy="459445"/>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1F71E0CA-A0C8-178A-38A9-F5CA5A1664B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96136" y="6293065"/>
            <a:ext cx="1017835" cy="520311"/>
          </a:xfrm>
          <a:prstGeom prst="rect">
            <a:avLst/>
          </a:prstGeom>
        </p:spPr>
      </p:pic>
      <p:sp>
        <p:nvSpPr>
          <p:cNvPr id="20" name="TextBox 19">
            <a:extLst>
              <a:ext uri="{FF2B5EF4-FFF2-40B4-BE49-F238E27FC236}">
                <a16:creationId xmlns:a16="http://schemas.microsoft.com/office/drawing/2014/main" id="{9B9AD7AD-9CB0-9B59-6DF5-6ED784BE440C}"/>
              </a:ext>
            </a:extLst>
          </p:cNvPr>
          <p:cNvSpPr txBox="1"/>
          <p:nvPr/>
        </p:nvSpPr>
        <p:spPr>
          <a:xfrm>
            <a:off x="4355976" y="6093296"/>
            <a:ext cx="1537583" cy="461665"/>
          </a:xfrm>
          <a:prstGeom prst="rect">
            <a:avLst/>
          </a:prstGeom>
          <a:noFill/>
        </p:spPr>
        <p:txBody>
          <a:bodyPr wrap="square">
            <a:spAutoFit/>
          </a:bodyPr>
          <a:lstStyle/>
          <a:p>
            <a:pPr algn="ctr"/>
            <a:r>
              <a:rPr lang="en-GB" sz="1200" b="1" i="0" dirty="0">
                <a:solidFill>
                  <a:srgbClr val="7030A0"/>
                </a:solidFill>
                <a:effectLst/>
                <a:latin typeface="Aero"/>
              </a:rPr>
              <a:t>Institute of Marine Sciences</a:t>
            </a:r>
          </a:p>
        </p:txBody>
      </p:sp>
      <p:pic>
        <p:nvPicPr>
          <p:cNvPr id="21" name="Picture 20">
            <a:extLst>
              <a:ext uri="{FF2B5EF4-FFF2-40B4-BE49-F238E27FC236}">
                <a16:creationId xmlns:a16="http://schemas.microsoft.com/office/drawing/2014/main" id="{663BC1AF-032B-43FC-8F43-285EFAFAF13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2701" y="5805264"/>
            <a:ext cx="1574829" cy="371183"/>
          </a:xfrm>
          <a:prstGeom prst="rect">
            <a:avLst/>
          </a:prstGeom>
          <a:noFill/>
          <a:ln>
            <a:noFill/>
          </a:ln>
        </p:spPr>
      </p:pic>
      <p:sp>
        <p:nvSpPr>
          <p:cNvPr id="22" name="TextBox 21">
            <a:extLst>
              <a:ext uri="{FF2B5EF4-FFF2-40B4-BE49-F238E27FC236}">
                <a16:creationId xmlns:a16="http://schemas.microsoft.com/office/drawing/2014/main" id="{6CF0BAD4-755C-5F42-1849-D815FD41B20F}"/>
              </a:ext>
            </a:extLst>
          </p:cNvPr>
          <p:cNvSpPr txBox="1"/>
          <p:nvPr/>
        </p:nvSpPr>
        <p:spPr>
          <a:xfrm>
            <a:off x="908939" y="6239053"/>
            <a:ext cx="1574829" cy="646331"/>
          </a:xfrm>
          <a:prstGeom prst="rect">
            <a:avLst/>
          </a:prstGeom>
          <a:noFill/>
        </p:spPr>
        <p:txBody>
          <a:bodyPr wrap="square" rtlCol="0">
            <a:spAutoFit/>
          </a:bodyPr>
          <a:lstStyle/>
          <a:p>
            <a:r>
              <a:rPr lang="en-GB" sz="1200" kern="100" dirty="0">
                <a:solidFill>
                  <a:schemeClr val="accent4"/>
                </a:solidFill>
                <a:effectLst/>
                <a:latin typeface="Arial" panose="020B0604020202020204" pitchFamily="34" charset="0"/>
                <a:ea typeface="Microsoft GothicNeo Light" panose="020B0300000101010101" pitchFamily="34" charset="-127"/>
                <a:cs typeface="Times New Roman" panose="02020603050405020304" pitchFamily="18" charset="0"/>
              </a:rPr>
              <a:t>School of Applied Sciences</a:t>
            </a:r>
            <a:endParaRPr lang="en-GB" sz="1200"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solidFill>
                <a:schemeClr val="bg1"/>
              </a:solidFill>
            </a:endParaRPr>
          </a:p>
        </p:txBody>
      </p:sp>
    </p:spTree>
    <p:extLst>
      <p:ext uri="{BB962C8B-B14F-4D97-AF65-F5344CB8AC3E}">
        <p14:creationId xmlns:p14="http://schemas.microsoft.com/office/powerpoint/2010/main" val="21388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539552" y="3284984"/>
            <a:ext cx="8136904" cy="2239888"/>
          </a:xfrm>
        </p:spPr>
        <p:txBody>
          <a:bodyPr>
            <a:normAutofit/>
          </a:bodyPr>
          <a:lstStyle/>
          <a:p>
            <a:pPr marL="0" indent="0" algn="ctr">
              <a:buNone/>
              <a:defRPr/>
            </a:pPr>
            <a:r>
              <a:rPr lang="en-GB" sz="2400" dirty="0">
                <a:latin typeface="Arial" charset="0"/>
                <a:cs typeface="Arial" charset="0"/>
              </a:rPr>
              <a:t>The Manhood Peninsula Partnership (MPP)</a:t>
            </a:r>
          </a:p>
          <a:p>
            <a:pPr marL="0" indent="0" algn="ctr">
              <a:buNone/>
              <a:defRPr/>
            </a:pPr>
            <a:r>
              <a:rPr lang="en-GB" sz="2400" dirty="0">
                <a:latin typeface="Arial" charset="0"/>
                <a:cs typeface="Arial" charset="0"/>
              </a:rPr>
              <a:t>aims to promote, develop and support initiatives </a:t>
            </a:r>
          </a:p>
          <a:p>
            <a:pPr marL="0" indent="0" algn="ctr">
              <a:buNone/>
              <a:defRPr/>
            </a:pPr>
            <a:r>
              <a:rPr lang="en-GB" sz="2400" dirty="0">
                <a:latin typeface="Arial" charset="0"/>
                <a:cs typeface="Arial" charset="0"/>
              </a:rPr>
              <a:t>that deliver social, environmental and economic benefits </a:t>
            </a:r>
          </a:p>
          <a:p>
            <a:pPr marL="0" indent="0" algn="ctr">
              <a:buNone/>
              <a:defRPr/>
            </a:pPr>
            <a:r>
              <a:rPr lang="en-GB" sz="2400" dirty="0">
                <a:latin typeface="Arial" charset="0"/>
                <a:cs typeface="Arial" charset="0"/>
              </a:rPr>
              <a:t>to the coastal communities of the </a:t>
            </a:r>
          </a:p>
          <a:p>
            <a:pPr marL="0" indent="0" algn="ctr">
              <a:buNone/>
              <a:defRPr/>
            </a:pPr>
            <a:r>
              <a:rPr lang="en-GB" sz="2400" dirty="0">
                <a:latin typeface="Arial" charset="0"/>
                <a:cs typeface="Arial" charset="0"/>
              </a:rPr>
              <a:t>Manhood Peninsula.</a:t>
            </a:r>
          </a:p>
          <a:p>
            <a:pPr marL="0" indent="0" algn="ctr">
              <a:buNone/>
              <a:defRPr/>
            </a:pPr>
            <a:endParaRPr lang="en-GB" sz="2200" dirty="0">
              <a:latin typeface="Arial" charset="0"/>
              <a:cs typeface="Arial" charset="0"/>
            </a:endParaRPr>
          </a:p>
          <a:p>
            <a:pPr algn="ctr">
              <a:defRPr/>
            </a:pPr>
            <a:endParaRPr lang="en-GB" sz="2200" b="1" dirty="0"/>
          </a:p>
        </p:txBody>
      </p:sp>
      <p:sp>
        <p:nvSpPr>
          <p:cNvPr id="2" name="TextBox 1">
            <a:extLst>
              <a:ext uri="{FF2B5EF4-FFF2-40B4-BE49-F238E27FC236}">
                <a16:creationId xmlns:a16="http://schemas.microsoft.com/office/drawing/2014/main" id="{220D36EF-F5B6-4A78-E9E4-CD8932FFCE5D}"/>
              </a:ext>
            </a:extLst>
          </p:cNvPr>
          <p:cNvSpPr txBox="1"/>
          <p:nvPr/>
        </p:nvSpPr>
        <p:spPr>
          <a:xfrm>
            <a:off x="0" y="2021939"/>
            <a:ext cx="9144000" cy="830997"/>
          </a:xfrm>
          <a:prstGeom prst="rect">
            <a:avLst/>
          </a:prstGeom>
          <a:noFill/>
        </p:spPr>
        <p:txBody>
          <a:bodyPr wrap="square">
            <a:spAutoFit/>
          </a:bodyPr>
          <a:lstStyle/>
          <a:p>
            <a:pPr marL="0" indent="0" algn="ctr">
              <a:buNone/>
            </a:pPr>
            <a:r>
              <a:rPr lang="en-GB" b="1" dirty="0">
                <a:latin typeface="Arial" panose="020B0604020202020204" pitchFamily="34" charset="0"/>
                <a:cs typeface="Arial" panose="020B0604020202020204" pitchFamily="34" charset="0"/>
              </a:rPr>
              <a:t>The MPP is a Standing Conference for the </a:t>
            </a:r>
          </a:p>
          <a:p>
            <a:pPr marL="0" indent="0" algn="ctr">
              <a:buNone/>
            </a:pPr>
            <a:r>
              <a:rPr lang="en-GB" b="1" dirty="0">
                <a:latin typeface="Arial" panose="020B0604020202020204" pitchFamily="34" charset="0"/>
                <a:cs typeface="Arial" panose="020B0604020202020204" pitchFamily="34" charset="0"/>
              </a:rPr>
              <a:t>Manhood Peninsula  </a:t>
            </a:r>
          </a:p>
        </p:txBody>
      </p:sp>
      <p:sp>
        <p:nvSpPr>
          <p:cNvPr id="5" name="Rectangle 2">
            <a:extLst>
              <a:ext uri="{FF2B5EF4-FFF2-40B4-BE49-F238E27FC236}">
                <a16:creationId xmlns:a16="http://schemas.microsoft.com/office/drawing/2014/main" id="{4DCDA825-BEBB-7C90-AAD2-9C4B523AF913}"/>
              </a:ext>
            </a:extLst>
          </p:cNvPr>
          <p:cNvSpPr txBox="1">
            <a:spLocks noChangeArrowheads="1"/>
          </p:cNvSpPr>
          <p:nvPr/>
        </p:nvSpPr>
        <p:spPr>
          <a:xfrm>
            <a:off x="0" y="704088"/>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GB" sz="4000" b="1" dirty="0">
                <a:solidFill>
                  <a:schemeClr val="tx1"/>
                </a:solidFill>
              </a:rPr>
              <a:t>M</a:t>
            </a:r>
            <a:r>
              <a:rPr lang="en-GB" sz="4000" dirty="0"/>
              <a:t>anhood </a:t>
            </a:r>
            <a:r>
              <a:rPr lang="en-GB" sz="4000" b="1" dirty="0">
                <a:solidFill>
                  <a:schemeClr val="tx1"/>
                </a:solidFill>
              </a:rPr>
              <a:t>P</a:t>
            </a:r>
            <a:r>
              <a:rPr lang="en-GB" sz="4000" dirty="0"/>
              <a:t>eninsula </a:t>
            </a:r>
            <a:r>
              <a:rPr lang="en-GB" sz="4000" b="1" dirty="0">
                <a:solidFill>
                  <a:schemeClr val="tx1"/>
                </a:solidFill>
              </a:rPr>
              <a:t>P</a:t>
            </a:r>
            <a:r>
              <a:rPr lang="en-GB" sz="4000" dirty="0"/>
              <a:t>artnership</a:t>
            </a:r>
          </a:p>
        </p:txBody>
      </p:sp>
    </p:spTree>
    <p:extLst>
      <p:ext uri="{BB962C8B-B14F-4D97-AF65-F5344CB8AC3E}">
        <p14:creationId xmlns:p14="http://schemas.microsoft.com/office/powerpoint/2010/main" val="3213084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415893"/>
            <a:ext cx="9144000" cy="13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a:lstStyle>
          <a:p>
            <a:pPr eaLnBrk="1" hangingPunct="1">
              <a:defRPr/>
            </a:pPr>
            <a:r>
              <a:rPr lang="en-GB" sz="2200" b="1" kern="0" dirty="0">
                <a:solidFill>
                  <a:schemeClr val="accent2">
                    <a:lumMod val="50000"/>
                  </a:schemeClr>
                </a:solidFill>
              </a:rPr>
              <a:t>Jane Cunningham</a:t>
            </a:r>
            <a:br>
              <a:rPr lang="en-GB" sz="2200" kern="0" dirty="0">
                <a:solidFill>
                  <a:schemeClr val="accent2">
                    <a:lumMod val="50000"/>
                  </a:schemeClr>
                </a:solidFill>
              </a:rPr>
            </a:br>
            <a:r>
              <a:rPr lang="en-GB" sz="2200" kern="0" dirty="0">
                <a:solidFill>
                  <a:schemeClr val="accent2">
                    <a:lumMod val="50000"/>
                  </a:schemeClr>
                </a:solidFill>
              </a:rPr>
              <a:t>MPP Project Officer, Chichester District Council</a:t>
            </a:r>
          </a:p>
          <a:p>
            <a:pPr eaLnBrk="1" hangingPunct="1">
              <a:defRPr/>
            </a:pPr>
            <a:r>
              <a:rPr lang="en-GB" sz="2200" kern="0" dirty="0">
                <a:latin typeface="Arial" charset="0"/>
                <a:hlinkClick r:id="rId3"/>
              </a:rPr>
              <a:t>jcunningham@chichester.gov.uk</a:t>
            </a:r>
            <a:endParaRPr lang="en-GB" sz="2200" kern="0" dirty="0">
              <a:latin typeface="Arial" charset="0"/>
            </a:endParaRPr>
          </a:p>
          <a:p>
            <a:pPr algn="l" eaLnBrk="1" hangingPunct="1">
              <a:defRPr/>
            </a:pPr>
            <a:endParaRPr lang="en-GB" sz="1800" kern="0" dirty="0">
              <a:latin typeface="Arial" charset="0"/>
            </a:endParaRPr>
          </a:p>
        </p:txBody>
      </p:sp>
      <p:sp>
        <p:nvSpPr>
          <p:cNvPr id="2" name="TextBox 1"/>
          <p:cNvSpPr txBox="1"/>
          <p:nvPr/>
        </p:nvSpPr>
        <p:spPr>
          <a:xfrm>
            <a:off x="0" y="1259036"/>
            <a:ext cx="9144000" cy="585788"/>
          </a:xfrm>
          <a:prstGeom prst="rect">
            <a:avLst/>
          </a:prstGeom>
          <a:noFill/>
        </p:spPr>
        <p:txBody>
          <a:bodyPr wrap="square">
            <a:spAutoFit/>
          </a:bodyPr>
          <a:lstStyle/>
          <a:p>
            <a:pPr algn="ctr">
              <a:defRPr/>
            </a:pPr>
            <a:r>
              <a:rPr lang="en-GB" sz="3200" b="1" dirty="0">
                <a:solidFill>
                  <a:schemeClr val="accent2">
                    <a:lumMod val="50000"/>
                  </a:schemeClr>
                </a:solidFill>
                <a:latin typeface="+mn-lt"/>
              </a:rPr>
              <a:t>Contact:</a:t>
            </a:r>
          </a:p>
        </p:txBody>
      </p:sp>
      <p:sp>
        <p:nvSpPr>
          <p:cNvPr id="17414" name="TextBox 7"/>
          <p:cNvSpPr txBox="1">
            <a:spLocks noChangeArrowheads="1"/>
          </p:cNvSpPr>
          <p:nvPr/>
        </p:nvSpPr>
        <p:spPr bwMode="auto">
          <a:xfrm>
            <a:off x="0" y="494116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en-US" b="1" dirty="0">
                <a:latin typeface="Tahoma" pitchFamily="34" charset="0"/>
                <a:cs typeface="Tahoma" pitchFamily="34" charset="0"/>
              </a:rPr>
              <a:t>Manhood Peninsula Partnership</a:t>
            </a:r>
          </a:p>
          <a:p>
            <a:pPr algn="ctr" eaLnBrk="1" hangingPunct="1"/>
            <a:r>
              <a:rPr lang="en-GB" altLang="en-US" dirty="0">
                <a:latin typeface="Tahoma" pitchFamily="34" charset="0"/>
                <a:cs typeface="Tahoma" pitchFamily="34" charset="0"/>
                <a:hlinkClick r:id="rId4"/>
              </a:rPr>
              <a:t>www.peninsulapartnership.org.uk</a:t>
            </a:r>
            <a:endParaRPr lang="en-GB" altLang="en-US" dirty="0">
              <a:latin typeface="Tahoma" pitchFamily="34" charset="0"/>
              <a:cs typeface="Tahoma" pitchFamily="34" charset="0"/>
            </a:endParaRPr>
          </a:p>
        </p:txBody>
      </p:sp>
      <p:pic>
        <p:nvPicPr>
          <p:cNvPr id="8" name="Picture 2" descr="S:\_Environment\Buildings and Environmental Management\Environmental Strategy\Manhood Peninsula Partnership\Manhood Peninsula Partnership\MPP Website\New MPP logo\Final MPP logo\Colour\Copy of manhood m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5" y="1916832"/>
            <a:ext cx="1296143" cy="11778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D:\Documents\Jane\Work\CHASM 2020_2021\3_Stakeholder logos\Logos\1_CDC\CDC logo_s_colour.jpg">
            <a:extLst>
              <a:ext uri="{FF2B5EF4-FFF2-40B4-BE49-F238E27FC236}">
                <a16:creationId xmlns:a16="http://schemas.microsoft.com/office/drawing/2014/main" id="{7A367E12-D209-B693-7694-AB4785DC39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5042337"/>
            <a:ext cx="720080" cy="753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with medium confidence">
            <a:extLst>
              <a:ext uri="{FF2B5EF4-FFF2-40B4-BE49-F238E27FC236}">
                <a16:creationId xmlns:a16="http://schemas.microsoft.com/office/drawing/2014/main" id="{C6E67107-9C2B-D05B-209A-6B56279926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2320" y="5229200"/>
            <a:ext cx="1071593" cy="459445"/>
          </a:xfrm>
          <a:prstGeom prst="rect">
            <a:avLst/>
          </a:prstGeom>
        </p:spPr>
      </p:pic>
    </p:spTree>
    <p:extLst>
      <p:ext uri="{BB962C8B-B14F-4D97-AF65-F5344CB8AC3E}">
        <p14:creationId xmlns:p14="http://schemas.microsoft.com/office/powerpoint/2010/main" val="176764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685800" y="2996952"/>
            <a:ext cx="8278688" cy="2808312"/>
          </a:xfrm>
        </p:spPr>
        <p:txBody>
          <a:bodyPr>
            <a:noAutofit/>
          </a:bodyPr>
          <a:lstStyle/>
          <a:p>
            <a:pPr>
              <a:defRPr/>
            </a:pPr>
            <a:r>
              <a:rPr lang="en-GB" sz="2000" dirty="0">
                <a:latin typeface="Arial" charset="0"/>
                <a:cs typeface="Arial" charset="0"/>
              </a:rPr>
              <a:t>The term Standing Conference describes a forum enabling partner organisations to identify collaborations and roadblocks…</a:t>
            </a:r>
          </a:p>
          <a:p>
            <a:pPr marL="0" indent="0">
              <a:buNone/>
              <a:defRPr/>
            </a:pPr>
            <a:endParaRPr lang="en-GB" sz="2000" dirty="0">
              <a:latin typeface="Arial" charset="0"/>
              <a:cs typeface="Arial" charset="0"/>
            </a:endParaRPr>
          </a:p>
          <a:p>
            <a:pPr>
              <a:defRPr/>
            </a:pPr>
            <a:r>
              <a:rPr lang="en-GB" sz="2000" dirty="0">
                <a:latin typeface="Arial" charset="0"/>
                <a:cs typeface="Arial" charset="0"/>
              </a:rPr>
              <a:t>... it enables knowledge sharing about local concerns, and the delivery of projects benefitting the peninsula by working with parishes, local government, local representatives of national bodies, local groups, academia and NGOs. </a:t>
            </a:r>
            <a:endParaRPr lang="en-GB" sz="2000" b="1" dirty="0"/>
          </a:p>
        </p:txBody>
      </p:sp>
      <p:sp>
        <p:nvSpPr>
          <p:cNvPr id="2" name="TextBox 1">
            <a:extLst>
              <a:ext uri="{FF2B5EF4-FFF2-40B4-BE49-F238E27FC236}">
                <a16:creationId xmlns:a16="http://schemas.microsoft.com/office/drawing/2014/main" id="{220D36EF-F5B6-4A78-E9E4-CD8932FFCE5D}"/>
              </a:ext>
            </a:extLst>
          </p:cNvPr>
          <p:cNvSpPr txBox="1"/>
          <p:nvPr/>
        </p:nvSpPr>
        <p:spPr>
          <a:xfrm>
            <a:off x="0" y="2021939"/>
            <a:ext cx="9144000" cy="830997"/>
          </a:xfrm>
          <a:prstGeom prst="rect">
            <a:avLst/>
          </a:prstGeom>
          <a:noFill/>
        </p:spPr>
        <p:txBody>
          <a:bodyPr wrap="square">
            <a:spAutoFit/>
          </a:bodyPr>
          <a:lstStyle/>
          <a:p>
            <a:pPr marL="0" indent="0" algn="ctr">
              <a:buNone/>
            </a:pPr>
            <a:r>
              <a:rPr lang="en-GB" b="1" dirty="0">
                <a:latin typeface="Arial" panose="020B0604020202020204" pitchFamily="34" charset="0"/>
                <a:cs typeface="Arial" panose="020B0604020202020204" pitchFamily="34" charset="0"/>
              </a:rPr>
              <a:t>The MPP is a Standing Conference for the </a:t>
            </a:r>
          </a:p>
          <a:p>
            <a:pPr marL="0" indent="0" algn="ctr">
              <a:buNone/>
            </a:pPr>
            <a:r>
              <a:rPr lang="en-GB" b="1" dirty="0">
                <a:latin typeface="Arial" panose="020B0604020202020204" pitchFamily="34" charset="0"/>
                <a:cs typeface="Arial" panose="020B0604020202020204" pitchFamily="34" charset="0"/>
              </a:rPr>
              <a:t>Manhood Peninsula  </a:t>
            </a:r>
          </a:p>
        </p:txBody>
      </p:sp>
      <p:sp>
        <p:nvSpPr>
          <p:cNvPr id="5" name="TextBox 4">
            <a:extLst>
              <a:ext uri="{FF2B5EF4-FFF2-40B4-BE49-F238E27FC236}">
                <a16:creationId xmlns:a16="http://schemas.microsoft.com/office/drawing/2014/main" id="{8979C2AB-0A96-36BE-95E0-ACA6C4E4BD53}"/>
              </a:ext>
            </a:extLst>
          </p:cNvPr>
          <p:cNvSpPr txBox="1"/>
          <p:nvPr/>
        </p:nvSpPr>
        <p:spPr>
          <a:xfrm>
            <a:off x="0" y="5755903"/>
            <a:ext cx="9144000" cy="738664"/>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The MPP is administered by Chichester District Council but locally driven</a:t>
            </a:r>
          </a:p>
          <a:p>
            <a:endParaRPr lang="en-GB" dirty="0"/>
          </a:p>
        </p:txBody>
      </p:sp>
      <p:sp>
        <p:nvSpPr>
          <p:cNvPr id="7" name="Rectangle 2">
            <a:extLst>
              <a:ext uri="{FF2B5EF4-FFF2-40B4-BE49-F238E27FC236}">
                <a16:creationId xmlns:a16="http://schemas.microsoft.com/office/drawing/2014/main" id="{2BC71B6F-2D4B-AC96-6F29-F4BBA1D08613}"/>
              </a:ext>
            </a:extLst>
          </p:cNvPr>
          <p:cNvSpPr txBox="1">
            <a:spLocks noChangeArrowheads="1"/>
          </p:cNvSpPr>
          <p:nvPr/>
        </p:nvSpPr>
        <p:spPr>
          <a:xfrm>
            <a:off x="0" y="704088"/>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GB" sz="4000" b="1" dirty="0">
                <a:solidFill>
                  <a:schemeClr val="tx1"/>
                </a:solidFill>
              </a:rPr>
              <a:t>M</a:t>
            </a:r>
            <a:r>
              <a:rPr lang="en-GB" sz="4000" dirty="0"/>
              <a:t>anhood </a:t>
            </a:r>
            <a:r>
              <a:rPr lang="en-GB" sz="4000" b="1" dirty="0">
                <a:solidFill>
                  <a:schemeClr val="tx1"/>
                </a:solidFill>
              </a:rPr>
              <a:t>P</a:t>
            </a:r>
            <a:r>
              <a:rPr lang="en-GB" sz="4000" dirty="0"/>
              <a:t>eninsula </a:t>
            </a:r>
            <a:r>
              <a:rPr lang="en-GB" sz="4000" b="1" dirty="0">
                <a:solidFill>
                  <a:schemeClr val="tx1"/>
                </a:solidFill>
              </a:rPr>
              <a:t>P</a:t>
            </a:r>
            <a:r>
              <a:rPr lang="en-GB" sz="4000" dirty="0"/>
              <a:t>artnership</a:t>
            </a:r>
          </a:p>
        </p:txBody>
      </p:sp>
    </p:spTree>
    <p:extLst>
      <p:ext uri="{BB962C8B-B14F-4D97-AF65-F5344CB8AC3E}">
        <p14:creationId xmlns:p14="http://schemas.microsoft.com/office/powerpoint/2010/main" val="118469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901824" y="3135591"/>
            <a:ext cx="8062664" cy="2525657"/>
          </a:xfrm>
        </p:spPr>
        <p:txBody>
          <a:bodyPr>
            <a:normAutofit fontScale="92500"/>
          </a:bodyPr>
          <a:lstStyle/>
          <a:p>
            <a:pPr marL="0" indent="0">
              <a:buNone/>
            </a:pPr>
            <a:r>
              <a:rPr lang="en-GB" sz="2400" dirty="0">
                <a:latin typeface="Arial" panose="020B0604020202020204" pitchFamily="34" charset="0"/>
                <a:cs typeface="Arial" panose="020B0604020202020204" pitchFamily="34" charset="0"/>
              </a:rPr>
              <a:t>MPP initiatives result from local concerns: </a:t>
            </a:r>
          </a:p>
          <a:p>
            <a:pPr lvl="0"/>
            <a:r>
              <a:rPr lang="en-GB" sz="2400" dirty="0">
                <a:latin typeface="Arial" panose="020B0604020202020204" pitchFamily="34" charset="0"/>
                <a:cs typeface="Arial" panose="020B0604020202020204" pitchFamily="34" charset="0"/>
              </a:rPr>
              <a:t>Lack of integrated and long-term planning </a:t>
            </a:r>
          </a:p>
          <a:p>
            <a:pPr lvl="0"/>
            <a:r>
              <a:rPr lang="en-GB" sz="2400" dirty="0">
                <a:latin typeface="Arial" panose="020B0604020202020204" pitchFamily="34" charset="0"/>
                <a:cs typeface="Arial" panose="020B0604020202020204" pitchFamily="34" charset="0"/>
              </a:rPr>
              <a:t>Recognition of infrastructure deficits </a:t>
            </a:r>
          </a:p>
          <a:p>
            <a:pPr lvl="0"/>
            <a:r>
              <a:rPr lang="en-GB" sz="2400" dirty="0">
                <a:latin typeface="Arial" panose="020B0604020202020204" pitchFamily="34" charset="0"/>
                <a:cs typeface="Arial" panose="020B0604020202020204" pitchFamily="34" charset="0"/>
              </a:rPr>
              <a:t>Recognition of future risks particularly climate change</a:t>
            </a:r>
          </a:p>
          <a:p>
            <a:pPr lvl="0"/>
            <a:r>
              <a:rPr lang="en-GB" sz="2400" dirty="0">
                <a:latin typeface="Arial" panose="020B0604020202020204" pitchFamily="34" charset="0"/>
                <a:cs typeface="Arial" panose="020B0604020202020204" pitchFamily="34" charset="0"/>
              </a:rPr>
              <a:t>Recognition of POTENTIAL of area:</a:t>
            </a:r>
          </a:p>
          <a:p>
            <a:pPr lvl="1"/>
            <a:r>
              <a:rPr lang="en-GB" sz="2000" dirty="0">
                <a:latin typeface="Arial" panose="020B0604020202020204" pitchFamily="34" charset="0"/>
                <a:cs typeface="Arial" panose="020B0604020202020204" pitchFamily="34" charset="0"/>
              </a:rPr>
              <a:t>3 pillars of sustainability - community; environment; and economy.</a:t>
            </a:r>
          </a:p>
          <a:p>
            <a:pPr marL="393192" lvl="1" indent="0">
              <a:buNone/>
            </a:pPr>
            <a:endParaRPr lang="en-GB" sz="1800" dirty="0">
              <a:latin typeface="Arial" panose="020B0604020202020204" pitchFamily="34" charset="0"/>
              <a:cs typeface="Arial" panose="020B0604020202020204" pitchFamily="34" charset="0"/>
            </a:endParaRPr>
          </a:p>
          <a:p>
            <a:pPr marL="0" indent="0">
              <a:buNone/>
            </a:pPr>
            <a:endParaRPr lang="en-GB" sz="2400" b="1" dirty="0"/>
          </a:p>
        </p:txBody>
      </p:sp>
      <p:sp>
        <p:nvSpPr>
          <p:cNvPr id="4" name="Rectangle 2">
            <a:extLst>
              <a:ext uri="{FF2B5EF4-FFF2-40B4-BE49-F238E27FC236}">
                <a16:creationId xmlns:a16="http://schemas.microsoft.com/office/drawing/2014/main" id="{535517BF-0982-FEEE-CCA2-1255C88E3A40}"/>
              </a:ext>
            </a:extLst>
          </p:cNvPr>
          <p:cNvSpPr txBox="1">
            <a:spLocks noChangeArrowheads="1"/>
          </p:cNvSpPr>
          <p:nvPr/>
        </p:nvSpPr>
        <p:spPr>
          <a:xfrm>
            <a:off x="0" y="704088"/>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GB" sz="4000" b="1" dirty="0">
                <a:solidFill>
                  <a:schemeClr val="tx1"/>
                </a:solidFill>
              </a:rPr>
              <a:t>M</a:t>
            </a:r>
            <a:r>
              <a:rPr lang="en-GB" sz="4000" dirty="0"/>
              <a:t>anhood </a:t>
            </a:r>
            <a:r>
              <a:rPr lang="en-GB" sz="4000" b="1" dirty="0">
                <a:solidFill>
                  <a:schemeClr val="tx1"/>
                </a:solidFill>
              </a:rPr>
              <a:t>P</a:t>
            </a:r>
            <a:r>
              <a:rPr lang="en-GB" sz="4000" dirty="0"/>
              <a:t>eninsula </a:t>
            </a:r>
            <a:r>
              <a:rPr lang="en-GB" sz="4000" b="1" dirty="0">
                <a:solidFill>
                  <a:schemeClr val="tx1"/>
                </a:solidFill>
              </a:rPr>
              <a:t>P</a:t>
            </a:r>
            <a:r>
              <a:rPr lang="en-GB" sz="4000" dirty="0"/>
              <a:t>artnership</a:t>
            </a:r>
          </a:p>
        </p:txBody>
      </p:sp>
      <p:sp>
        <p:nvSpPr>
          <p:cNvPr id="6" name="TextBox 5">
            <a:extLst>
              <a:ext uri="{FF2B5EF4-FFF2-40B4-BE49-F238E27FC236}">
                <a16:creationId xmlns:a16="http://schemas.microsoft.com/office/drawing/2014/main" id="{3966D20C-37D6-14C2-7581-1A474DF81EF4}"/>
              </a:ext>
            </a:extLst>
          </p:cNvPr>
          <p:cNvSpPr txBox="1"/>
          <p:nvPr/>
        </p:nvSpPr>
        <p:spPr>
          <a:xfrm>
            <a:off x="0" y="2021939"/>
            <a:ext cx="9144000" cy="830997"/>
          </a:xfrm>
          <a:prstGeom prst="rect">
            <a:avLst/>
          </a:prstGeom>
          <a:noFill/>
        </p:spPr>
        <p:txBody>
          <a:bodyPr wrap="square">
            <a:spAutoFit/>
          </a:bodyPr>
          <a:lstStyle/>
          <a:p>
            <a:pPr marL="0" indent="0" algn="ctr">
              <a:buNone/>
            </a:pPr>
            <a:r>
              <a:rPr lang="en-GB" b="1" dirty="0">
                <a:latin typeface="Arial" panose="020B0604020202020204" pitchFamily="34" charset="0"/>
                <a:cs typeface="Arial" panose="020B0604020202020204" pitchFamily="34" charset="0"/>
              </a:rPr>
              <a:t>The MPP is a Standing Conference for the </a:t>
            </a:r>
          </a:p>
          <a:p>
            <a:pPr marL="0" indent="0" algn="ctr">
              <a:buNone/>
            </a:pPr>
            <a:r>
              <a:rPr lang="en-GB" b="1" dirty="0">
                <a:latin typeface="Arial" panose="020B0604020202020204" pitchFamily="34" charset="0"/>
                <a:cs typeface="Arial" panose="020B0604020202020204" pitchFamily="34" charset="0"/>
              </a:rPr>
              <a:t>Manhood Peninsula  </a:t>
            </a:r>
          </a:p>
        </p:txBody>
      </p:sp>
      <p:sp>
        <p:nvSpPr>
          <p:cNvPr id="3" name="TextBox 2">
            <a:extLst>
              <a:ext uri="{FF2B5EF4-FFF2-40B4-BE49-F238E27FC236}">
                <a16:creationId xmlns:a16="http://schemas.microsoft.com/office/drawing/2014/main" id="{5DD8EA83-2B31-2C02-C666-FE86A25D9B94}"/>
              </a:ext>
            </a:extLst>
          </p:cNvPr>
          <p:cNvSpPr txBox="1"/>
          <p:nvPr/>
        </p:nvSpPr>
        <p:spPr>
          <a:xfrm>
            <a:off x="0" y="5805264"/>
            <a:ext cx="9144000" cy="369332"/>
          </a:xfrm>
          <a:prstGeom prst="rect">
            <a:avLst/>
          </a:prstGeom>
          <a:noFill/>
        </p:spPr>
        <p:txBody>
          <a:bodyPr wrap="square">
            <a:spAutoFit/>
          </a:bodyPr>
          <a:lstStyle/>
          <a:p>
            <a:pPr marL="0" indent="0" algn="ctr">
              <a:buNone/>
              <a:defRPr/>
            </a:pPr>
            <a:r>
              <a:rPr lang="en-GB" sz="1800" dirty="0">
                <a:latin typeface="Arial" panose="020B0604020202020204" pitchFamily="34" charset="0"/>
                <a:cs typeface="Arial" panose="020B0604020202020204" pitchFamily="34" charset="0"/>
              </a:rPr>
              <a:t>It is not a collective political lobbying body and does not comment on planning matters</a:t>
            </a:r>
            <a:endParaRPr lang="en-GB" sz="1800" dirty="0">
              <a:latin typeface="Arial" charset="0"/>
              <a:cs typeface="Arial" charset="0"/>
            </a:endParaRPr>
          </a:p>
        </p:txBody>
      </p:sp>
    </p:spTree>
    <p:extLst>
      <p:ext uri="{BB962C8B-B14F-4D97-AF65-F5344CB8AC3E}">
        <p14:creationId xmlns:p14="http://schemas.microsoft.com/office/powerpoint/2010/main" val="168020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195F3F-88BE-BB9F-0A3A-BAA498125A2B}"/>
              </a:ext>
            </a:extLst>
          </p:cNvPr>
          <p:cNvSpPr>
            <a:spLocks noGrp="1"/>
          </p:cNvSpPr>
          <p:nvPr>
            <p:ph sz="half" idx="1"/>
          </p:nvPr>
        </p:nvSpPr>
        <p:spPr>
          <a:xfrm>
            <a:off x="685800" y="1981200"/>
            <a:ext cx="8350696" cy="4256112"/>
          </a:xfrm>
        </p:spPr>
        <p:txBody>
          <a:bodyPr/>
          <a:lstStyle/>
          <a:p>
            <a:pPr marL="0" indent="0" algn="l">
              <a:buNone/>
            </a:pPr>
            <a:r>
              <a:rPr lang="en-GB" sz="1800" b="0" i="0" dirty="0">
                <a:solidFill>
                  <a:srgbClr val="666666"/>
                </a:solidFill>
                <a:effectLst/>
                <a:latin typeface="Arial" panose="020B0604020202020204" pitchFamily="34" charset="0"/>
                <a:cs typeface="Arial" panose="020B0604020202020204" pitchFamily="34" charset="0"/>
              </a:rPr>
              <a:t>The aims of the MPP are: </a:t>
            </a:r>
          </a:p>
          <a:p>
            <a:pPr algn="l"/>
            <a:r>
              <a:rPr lang="en-GB" sz="1800" dirty="0">
                <a:solidFill>
                  <a:srgbClr val="666666"/>
                </a:solidFill>
                <a:latin typeface="Arial" panose="020B0604020202020204" pitchFamily="34" charset="0"/>
                <a:cs typeface="Arial" panose="020B0604020202020204" pitchFamily="34" charset="0"/>
              </a:rPr>
              <a:t>T</a:t>
            </a:r>
            <a:r>
              <a:rPr lang="en-GB" sz="1800" b="0" i="0" dirty="0">
                <a:solidFill>
                  <a:srgbClr val="666666"/>
                </a:solidFill>
                <a:effectLst/>
                <a:latin typeface="Arial" panose="020B0604020202020204" pitchFamily="34" charset="0"/>
                <a:cs typeface="Arial" panose="020B0604020202020204" pitchFamily="34" charset="0"/>
              </a:rPr>
              <a:t>o ensure the sustainable development of the peninsula for the benefit of future generations and to consider long-term issues, including climate change. </a:t>
            </a:r>
          </a:p>
          <a:p>
            <a:pPr algn="l"/>
            <a:r>
              <a:rPr lang="en-GB" sz="1800" dirty="0">
                <a:solidFill>
                  <a:srgbClr val="666666"/>
                </a:solidFill>
                <a:latin typeface="Arial" panose="020B0604020202020204" pitchFamily="34" charset="0"/>
                <a:cs typeface="Arial" panose="020B0604020202020204" pitchFamily="34" charset="0"/>
              </a:rPr>
              <a:t>T</a:t>
            </a:r>
            <a:r>
              <a:rPr lang="en-GB" sz="1800" b="0" i="0" dirty="0">
                <a:solidFill>
                  <a:srgbClr val="666666"/>
                </a:solidFill>
                <a:effectLst/>
                <a:latin typeface="Arial" panose="020B0604020202020204" pitchFamily="34" charset="0"/>
                <a:cs typeface="Arial" panose="020B0604020202020204" pitchFamily="34" charset="0"/>
              </a:rPr>
              <a:t>o improve and promote inter-sectoral integration, co-ordination, communication and understanding between those involved in the Manhood Peninsula. </a:t>
            </a:r>
          </a:p>
          <a:p>
            <a:pPr algn="l"/>
            <a:r>
              <a:rPr lang="en-GB" sz="1800" dirty="0">
                <a:solidFill>
                  <a:srgbClr val="666666"/>
                </a:solidFill>
                <a:latin typeface="Arial" panose="020B0604020202020204" pitchFamily="34" charset="0"/>
                <a:cs typeface="Arial" panose="020B0604020202020204" pitchFamily="34" charset="0"/>
              </a:rPr>
              <a:t>T</a:t>
            </a:r>
            <a:r>
              <a:rPr lang="en-GB" sz="1800" b="0" i="0" dirty="0">
                <a:solidFill>
                  <a:srgbClr val="666666"/>
                </a:solidFill>
                <a:effectLst/>
                <a:latin typeface="Arial" panose="020B0604020202020204" pitchFamily="34" charset="0"/>
                <a:cs typeface="Arial" panose="020B0604020202020204" pitchFamily="34" charset="0"/>
              </a:rPr>
              <a:t>o provide opportunities for wider community participation and interaction.</a:t>
            </a:r>
          </a:p>
          <a:p>
            <a:pPr algn="l"/>
            <a:r>
              <a:rPr lang="en-GB" sz="1800" dirty="0">
                <a:solidFill>
                  <a:srgbClr val="666666"/>
                </a:solidFill>
                <a:latin typeface="Arial" panose="020B0604020202020204" pitchFamily="34" charset="0"/>
                <a:cs typeface="Arial" panose="020B0604020202020204" pitchFamily="34" charset="0"/>
              </a:rPr>
              <a:t>T</a:t>
            </a:r>
            <a:r>
              <a:rPr lang="en-GB" sz="1800" b="0" i="0" dirty="0">
                <a:solidFill>
                  <a:srgbClr val="666666"/>
                </a:solidFill>
                <a:effectLst/>
                <a:latin typeface="Arial" panose="020B0604020202020204" pitchFamily="34" charset="0"/>
                <a:cs typeface="Arial" panose="020B0604020202020204" pitchFamily="34" charset="0"/>
              </a:rPr>
              <a:t>o encourage a proactive approach to addressing the effects of climate change and other issues.</a:t>
            </a:r>
          </a:p>
          <a:p>
            <a:pPr algn="l"/>
            <a:r>
              <a:rPr lang="en-GB" sz="1800" dirty="0">
                <a:solidFill>
                  <a:srgbClr val="666666"/>
                </a:solidFill>
                <a:latin typeface="Arial" panose="020B0604020202020204" pitchFamily="34" charset="0"/>
                <a:cs typeface="Arial" panose="020B0604020202020204" pitchFamily="34" charset="0"/>
              </a:rPr>
              <a:t>T</a:t>
            </a:r>
            <a:r>
              <a:rPr lang="en-GB" sz="1800" b="0" i="0" dirty="0">
                <a:solidFill>
                  <a:srgbClr val="666666"/>
                </a:solidFill>
                <a:effectLst/>
                <a:latin typeface="Arial" panose="020B0604020202020204" pitchFamily="34" charset="0"/>
                <a:cs typeface="Arial" panose="020B0604020202020204" pitchFamily="34" charset="0"/>
              </a:rPr>
              <a:t>he development and implementation, or assistance with the implementation, of guidelines, strategies and action plans.</a:t>
            </a:r>
          </a:p>
          <a:p>
            <a:pPr algn="l"/>
            <a:r>
              <a:rPr lang="en-GB" sz="1800" dirty="0">
                <a:solidFill>
                  <a:srgbClr val="666666"/>
                </a:solidFill>
                <a:latin typeface="Arial" panose="020B0604020202020204" pitchFamily="34" charset="0"/>
                <a:cs typeface="Arial" panose="020B0604020202020204" pitchFamily="34" charset="0"/>
              </a:rPr>
              <a:t>T</a:t>
            </a:r>
            <a:r>
              <a:rPr lang="en-GB" sz="1800" b="0" i="0" dirty="0">
                <a:solidFill>
                  <a:srgbClr val="666666"/>
                </a:solidFill>
                <a:effectLst/>
                <a:latin typeface="Arial" panose="020B0604020202020204" pitchFamily="34" charset="0"/>
                <a:cs typeface="Arial" panose="020B0604020202020204" pitchFamily="34" charset="0"/>
              </a:rPr>
              <a:t>he exploration and research of different options and the need to learn from other areas.</a:t>
            </a:r>
          </a:p>
          <a:p>
            <a:endParaRPr lang="en-GB" sz="1600" dirty="0">
              <a:latin typeface="Arial Narrow" panose="020B0606020202030204" pitchFamily="34" charset="0"/>
            </a:endParaRPr>
          </a:p>
        </p:txBody>
      </p:sp>
      <p:sp>
        <p:nvSpPr>
          <p:cNvPr id="5" name="Rectangle 2">
            <a:extLst>
              <a:ext uri="{FF2B5EF4-FFF2-40B4-BE49-F238E27FC236}">
                <a16:creationId xmlns:a16="http://schemas.microsoft.com/office/drawing/2014/main" id="{2ABA3FBB-157B-0221-40C6-AE7240F339BF}"/>
              </a:ext>
            </a:extLst>
          </p:cNvPr>
          <p:cNvSpPr txBox="1">
            <a:spLocks noChangeArrowheads="1"/>
          </p:cNvSpPr>
          <p:nvPr/>
        </p:nvSpPr>
        <p:spPr>
          <a:xfrm>
            <a:off x="0" y="704088"/>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GB" sz="4000" b="1" dirty="0">
                <a:solidFill>
                  <a:schemeClr val="tx1"/>
                </a:solidFill>
              </a:rPr>
              <a:t>M</a:t>
            </a:r>
            <a:r>
              <a:rPr lang="en-GB" sz="4000" dirty="0"/>
              <a:t>anhood </a:t>
            </a:r>
            <a:r>
              <a:rPr lang="en-GB" sz="4000" b="1" dirty="0">
                <a:solidFill>
                  <a:schemeClr val="tx1"/>
                </a:solidFill>
              </a:rPr>
              <a:t>P</a:t>
            </a:r>
            <a:r>
              <a:rPr lang="en-GB" sz="4000" dirty="0"/>
              <a:t>eninsula </a:t>
            </a:r>
            <a:r>
              <a:rPr lang="en-GB" sz="4000" b="1" dirty="0">
                <a:solidFill>
                  <a:schemeClr val="tx1"/>
                </a:solidFill>
              </a:rPr>
              <a:t>P</a:t>
            </a:r>
            <a:r>
              <a:rPr lang="en-GB" sz="4000" dirty="0"/>
              <a:t>artnership</a:t>
            </a:r>
          </a:p>
        </p:txBody>
      </p:sp>
    </p:spTree>
    <p:extLst>
      <p:ext uri="{BB962C8B-B14F-4D97-AF65-F5344CB8AC3E}">
        <p14:creationId xmlns:p14="http://schemas.microsoft.com/office/powerpoint/2010/main" val="206936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901824" y="1988840"/>
            <a:ext cx="7774632" cy="4114800"/>
          </a:xfrm>
        </p:spPr>
        <p:txBody>
          <a:bodyPr/>
          <a:lstStyle/>
          <a:p>
            <a:pPr marL="0" indent="0" eaLnBrk="1" hangingPunct="1">
              <a:buNone/>
            </a:pPr>
            <a:r>
              <a:rPr lang="en-GB" altLang="en-US" sz="2200" dirty="0">
                <a:latin typeface="Arial" panose="020B0604020202020204" pitchFamily="34" charset="0"/>
                <a:cs typeface="Arial" panose="020B0604020202020204" pitchFamily="34" charset="0"/>
              </a:rPr>
              <a:t>Origins of the partnership:</a:t>
            </a:r>
          </a:p>
          <a:p>
            <a:pPr eaLnBrk="1" hangingPunct="1"/>
            <a:r>
              <a:rPr lang="en-GB" altLang="en-US" sz="2000" dirty="0">
                <a:latin typeface="Arial" panose="020B0604020202020204" pitchFamily="34" charset="0"/>
                <a:cs typeface="Arial" panose="020B0604020202020204" pitchFamily="34" charset="0"/>
              </a:rPr>
              <a:t>Going Dutch Workshop, March 2001, Earnley Concourse.</a:t>
            </a:r>
          </a:p>
          <a:p>
            <a:pPr eaLnBrk="1" hangingPunct="1"/>
            <a:r>
              <a:rPr lang="en-GB" altLang="en-US" sz="2000" dirty="0">
                <a:latin typeface="Arial" panose="020B0604020202020204" pitchFamily="34" charset="0"/>
                <a:cs typeface="Arial" panose="020B0604020202020204" pitchFamily="34" charset="0"/>
              </a:rPr>
              <a:t>Initiated by two local residents, a risk management journalist and a Dutch water management professional from NIROV.</a:t>
            </a:r>
          </a:p>
          <a:p>
            <a:pPr eaLnBrk="1" hangingPunct="1"/>
            <a:r>
              <a:rPr lang="en-GB" altLang="en-US" sz="2000" dirty="0">
                <a:latin typeface="Arial" panose="020B0604020202020204" pitchFamily="34" charset="0"/>
                <a:cs typeface="Arial" panose="020B0604020202020204" pitchFamily="34" charset="0"/>
              </a:rPr>
              <a:t>Participants: planning, water, coastal management, infrastructure and environmental specialists from the UK and Netherlands Institute for Spatial Planning and Housing (NIROV).</a:t>
            </a:r>
          </a:p>
          <a:p>
            <a:pPr eaLnBrk="1" hangingPunct="1"/>
            <a:r>
              <a:rPr lang="en-GB" altLang="en-US" sz="2000" dirty="0">
                <a:latin typeface="Arial" panose="020B0604020202020204" pitchFamily="34" charset="0"/>
                <a:cs typeface="Arial" panose="020B0604020202020204" pitchFamily="34" charset="0"/>
              </a:rPr>
              <a:t>NIROV holds an annual ‘blue sky thinking’ workshop. Going Dutch was first workshop abroad.</a:t>
            </a:r>
          </a:p>
          <a:p>
            <a:pPr marL="0" indent="0">
              <a:buNone/>
            </a:pPr>
            <a:endParaRPr lang="en-GB" sz="2200" dirty="0">
              <a:latin typeface="Arial" panose="020B0604020202020204" pitchFamily="34" charset="0"/>
              <a:cs typeface="Arial" panose="020B0604020202020204" pitchFamily="34" charset="0"/>
            </a:endParaRPr>
          </a:p>
          <a:p>
            <a:pPr marL="0" indent="0">
              <a:buNone/>
            </a:pPr>
            <a:endParaRPr lang="en-GB" sz="2400" b="1" dirty="0"/>
          </a:p>
        </p:txBody>
      </p:sp>
      <p:pic>
        <p:nvPicPr>
          <p:cNvPr id="1026" name="Picture 2" descr="Going Dutch">
            <a:extLst>
              <a:ext uri="{FF2B5EF4-FFF2-40B4-BE49-F238E27FC236}">
                <a16:creationId xmlns:a16="http://schemas.microsoft.com/office/drawing/2014/main" id="{3E4C3A8E-334A-8222-CF00-CD0018EB9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870" y="5238750"/>
            <a:ext cx="2381250" cy="1619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8363F2C-E3A1-8B6E-736D-405A0F6C761D}"/>
              </a:ext>
            </a:extLst>
          </p:cNvPr>
          <p:cNvSpPr txBox="1">
            <a:spLocks noChangeArrowheads="1"/>
          </p:cNvSpPr>
          <p:nvPr/>
        </p:nvSpPr>
        <p:spPr>
          <a:xfrm>
            <a:off x="0" y="704088"/>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GB" sz="4000" b="1" dirty="0">
                <a:solidFill>
                  <a:schemeClr val="tx1"/>
                </a:solidFill>
              </a:rPr>
              <a:t>M</a:t>
            </a:r>
            <a:r>
              <a:rPr lang="en-GB" sz="4000" dirty="0"/>
              <a:t>anhood </a:t>
            </a:r>
            <a:r>
              <a:rPr lang="en-GB" sz="4000" b="1" dirty="0">
                <a:solidFill>
                  <a:schemeClr val="tx1"/>
                </a:solidFill>
              </a:rPr>
              <a:t>P</a:t>
            </a:r>
            <a:r>
              <a:rPr lang="en-GB" sz="4000" dirty="0"/>
              <a:t>eninsula </a:t>
            </a:r>
            <a:r>
              <a:rPr lang="en-GB" sz="4000" b="1" dirty="0">
                <a:solidFill>
                  <a:schemeClr val="tx1"/>
                </a:solidFill>
              </a:rPr>
              <a:t>P</a:t>
            </a:r>
            <a:r>
              <a:rPr lang="en-GB" sz="4000" dirty="0"/>
              <a:t>artnership</a:t>
            </a:r>
          </a:p>
        </p:txBody>
      </p:sp>
    </p:spTree>
    <p:extLst>
      <p:ext uri="{BB962C8B-B14F-4D97-AF65-F5344CB8AC3E}">
        <p14:creationId xmlns:p14="http://schemas.microsoft.com/office/powerpoint/2010/main" val="79907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Tangible Benefits</a:t>
            </a:r>
          </a:p>
        </p:txBody>
      </p:sp>
      <p:sp>
        <p:nvSpPr>
          <p:cNvPr id="5123" name="Rectangle 3"/>
          <p:cNvSpPr>
            <a:spLocks noGrp="1" noChangeArrowheads="1"/>
          </p:cNvSpPr>
          <p:nvPr>
            <p:ph type="body" sz="half" idx="1"/>
          </p:nvPr>
        </p:nvSpPr>
        <p:spPr>
          <a:xfrm>
            <a:off x="685800" y="1981200"/>
            <a:ext cx="7918648" cy="4256112"/>
          </a:xfrm>
        </p:spPr>
        <p:txBody>
          <a:bodyPr>
            <a:normAutofit fontScale="92500" lnSpcReduction="10000"/>
          </a:bodyPr>
          <a:lstStyle/>
          <a:p>
            <a:r>
              <a:rPr lang="en-GB" sz="1900" dirty="0">
                <a:latin typeface="Arial" panose="020B0604020202020204" pitchFamily="34" charset="0"/>
                <a:cs typeface="Arial" panose="020B0604020202020204" pitchFamily="34" charset="0"/>
              </a:rPr>
              <a:t>ESPACE</a:t>
            </a:r>
          </a:p>
          <a:p>
            <a:pPr lvl="1"/>
            <a:r>
              <a:rPr lang="en-GB" sz="1600" dirty="0" err="1">
                <a:latin typeface="Arial" panose="020B0604020202020204" pitchFamily="34" charset="0"/>
                <a:cs typeface="Arial" panose="020B0604020202020204" pitchFamily="34" charset="0"/>
              </a:rPr>
              <a:t>Haskoning</a:t>
            </a:r>
            <a:r>
              <a:rPr lang="en-GB" sz="1600" dirty="0">
                <a:latin typeface="Arial" panose="020B0604020202020204" pitchFamily="34" charset="0"/>
                <a:cs typeface="Arial" panose="020B0604020202020204" pitchFamily="34" charset="0"/>
              </a:rPr>
              <a:t> Land Drainage study; ESPACE Adaptation Action Plan </a:t>
            </a:r>
          </a:p>
          <a:p>
            <a:r>
              <a:rPr lang="en-GB" sz="1900" dirty="0">
                <a:latin typeface="Arial" panose="020B0604020202020204" pitchFamily="34" charset="0"/>
                <a:cs typeface="Arial" panose="020B0604020202020204" pitchFamily="34" charset="0"/>
              </a:rPr>
              <a:t>Defra Coastal Change Pathfinder Project</a:t>
            </a:r>
          </a:p>
          <a:p>
            <a:pPr lvl="1"/>
            <a:r>
              <a:rPr lang="en-GB" sz="1600" dirty="0">
                <a:latin typeface="Arial" panose="020B0604020202020204" pitchFamily="34" charset="0"/>
                <a:cs typeface="Arial" panose="020B0604020202020204" pitchFamily="34" charset="0"/>
              </a:rPr>
              <a:t>Towards ICZM, Destination Management Plan, Coastal Change Grant Fund, Coastal Literacy, support for the FLOW project – MWHG</a:t>
            </a:r>
          </a:p>
          <a:p>
            <a:r>
              <a:rPr lang="en-GB" sz="1900" dirty="0">
                <a:latin typeface="Arial" panose="020B0604020202020204" pitchFamily="34" charset="0"/>
                <a:cs typeface="Arial" panose="020B0604020202020204" pitchFamily="34" charset="0"/>
              </a:rPr>
              <a:t>Local liaison: </a:t>
            </a:r>
          </a:p>
          <a:p>
            <a:pPr lvl="1"/>
            <a:r>
              <a:rPr lang="en-GB" sz="1600" dirty="0">
                <a:latin typeface="Arial" panose="020B0604020202020204" pitchFamily="34" charset="0"/>
                <a:cs typeface="Arial" panose="020B0604020202020204" pitchFamily="34" charset="0"/>
              </a:rPr>
              <a:t>Sustainable transport ideas and projects</a:t>
            </a:r>
          </a:p>
          <a:p>
            <a:pPr lvl="1"/>
            <a:r>
              <a:rPr lang="en-GB" sz="1600" dirty="0">
                <a:latin typeface="Arial" panose="020B0604020202020204" pitchFamily="34" charset="0"/>
                <a:cs typeface="Arial" panose="020B0604020202020204" pitchFamily="34" charset="0"/>
              </a:rPr>
              <a:t>Medmerry; climate change; flooding; and water management issues.</a:t>
            </a:r>
          </a:p>
          <a:p>
            <a:pPr lvl="1"/>
            <a:r>
              <a:rPr lang="en-GB" sz="1600" dirty="0">
                <a:latin typeface="Arial" panose="020B0604020202020204" pitchFamily="34" charset="0"/>
                <a:cs typeface="Arial" panose="020B0604020202020204" pitchFamily="34" charset="0"/>
              </a:rPr>
              <a:t>The marine environment, tourism and economy</a:t>
            </a:r>
          </a:p>
          <a:p>
            <a:pPr lvl="0"/>
            <a:r>
              <a:rPr lang="en-GB" sz="1900" dirty="0">
                <a:latin typeface="Arial" panose="020B0604020202020204" pitchFamily="34" charset="0"/>
                <a:cs typeface="Arial" panose="020B0604020202020204" pitchFamily="34" charset="0"/>
              </a:rPr>
              <a:t>Selsey Haven feasibility study – Coastal Communities Fund.</a:t>
            </a:r>
          </a:p>
          <a:p>
            <a:pPr lvl="0"/>
            <a:r>
              <a:rPr lang="en-GB" sz="1900" dirty="0">
                <a:latin typeface="Arial" panose="020B0604020202020204" pitchFamily="34" charset="0"/>
                <a:cs typeface="Arial" panose="020B0604020202020204" pitchFamily="34" charset="0"/>
              </a:rPr>
              <a:t>‘Seas the Day; the Fishermen of Selsey Bill’ – National Lottery Heritage Fund.</a:t>
            </a:r>
          </a:p>
          <a:p>
            <a:pPr lvl="0"/>
            <a:r>
              <a:rPr lang="en-GB" sz="1900" dirty="0">
                <a:latin typeface="Arial" panose="020B0604020202020204" pitchFamily="34" charset="0"/>
                <a:cs typeface="Arial" panose="020B0604020202020204" pitchFamily="34" charset="0"/>
              </a:rPr>
              <a:t>Visions projects for East Wittering &amp; Bracklesham and Selsey.</a:t>
            </a:r>
          </a:p>
          <a:p>
            <a:pPr lvl="0"/>
            <a:r>
              <a:rPr lang="en-GB" sz="1900" dirty="0">
                <a:latin typeface="Arial" panose="020B0604020202020204" pitchFamily="34" charset="0"/>
                <a:cs typeface="Arial" panose="020B0604020202020204" pitchFamily="34" charset="0"/>
              </a:rPr>
              <a:t>UK Shared Prosperity Fund (UKSPF) and Rural England Prosperity Fund (REPF).</a:t>
            </a:r>
          </a:p>
          <a:p>
            <a:pPr marL="457200" lvl="1" indent="0">
              <a:buNone/>
            </a:pPr>
            <a:endParaRPr lang="en-GB" dirty="0"/>
          </a:p>
          <a:p>
            <a:pPr marL="0" indent="0">
              <a:buNone/>
            </a:pPr>
            <a:endParaRPr lang="en-GB" sz="2400" b="1" dirty="0"/>
          </a:p>
        </p:txBody>
      </p:sp>
    </p:spTree>
    <p:extLst>
      <p:ext uri="{BB962C8B-B14F-4D97-AF65-F5344CB8AC3E}">
        <p14:creationId xmlns:p14="http://schemas.microsoft.com/office/powerpoint/2010/main" val="205401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ea typeface="Times New Roman" panose="02020603050405020304" pitchFamily="18" charset="0"/>
              </a:rPr>
              <a:t>I</a:t>
            </a:r>
            <a:r>
              <a:rPr lang="en-GB" sz="4000" dirty="0">
                <a:effectLst/>
                <a:ea typeface="Times New Roman" panose="02020603050405020304" pitchFamily="18" charset="0"/>
              </a:rPr>
              <a:t>nvisible benefits </a:t>
            </a:r>
            <a:endParaRPr lang="en-GB" sz="4000" dirty="0"/>
          </a:p>
        </p:txBody>
      </p:sp>
      <p:sp>
        <p:nvSpPr>
          <p:cNvPr id="5123" name="Rectangle 3"/>
          <p:cNvSpPr>
            <a:spLocks noGrp="1" noChangeArrowheads="1"/>
          </p:cNvSpPr>
          <p:nvPr>
            <p:ph type="body" sz="half" idx="1"/>
          </p:nvPr>
        </p:nvSpPr>
        <p:spPr>
          <a:xfrm>
            <a:off x="685800" y="1981200"/>
            <a:ext cx="7774632" cy="2383904"/>
          </a:xfrm>
        </p:spPr>
        <p:txBody>
          <a:bodyPr/>
          <a:lstStyle/>
          <a:p>
            <a:pPr lvl="0"/>
            <a:r>
              <a:rPr lang="en-GB" sz="2200" dirty="0">
                <a:latin typeface="Arial" panose="020B0604020202020204" pitchFamily="34" charset="0"/>
                <a:cs typeface="Arial" panose="020B0604020202020204" pitchFamily="34" charset="0"/>
              </a:rPr>
              <a:t>Outstanding example of successful community/ local government/ national agency engagement &amp; partnership.</a:t>
            </a:r>
          </a:p>
          <a:p>
            <a:pPr lvl="0"/>
            <a:r>
              <a:rPr lang="en-GB" sz="2200" dirty="0">
                <a:latin typeface="Arial" panose="020B0604020202020204" pitchFamily="34" charset="0"/>
                <a:cs typeface="Arial" panose="020B0604020202020204" pitchFamily="34" charset="0"/>
              </a:rPr>
              <a:t>Increased public optimism and local pride.</a:t>
            </a:r>
          </a:p>
          <a:p>
            <a:r>
              <a:rPr lang="en-GB" sz="2200" dirty="0">
                <a:latin typeface="Arial" panose="020B0604020202020204" pitchFamily="34" charset="0"/>
                <a:cs typeface="Arial" panose="020B0604020202020204" pitchFamily="34" charset="0"/>
              </a:rPr>
              <a:t>Putting the Manhood Peninsula on the map!</a:t>
            </a:r>
          </a:p>
          <a:p>
            <a:pPr lvl="0"/>
            <a:r>
              <a:rPr lang="en-GB" sz="2200" dirty="0">
                <a:latin typeface="Arial" panose="020B0604020202020204" pitchFamily="34" charset="0"/>
                <a:cs typeface="Arial" panose="020B0604020202020204" pitchFamily="34" charset="0"/>
              </a:rPr>
              <a:t>Vehicle to initiate, enable and deliver future projects.</a:t>
            </a:r>
          </a:p>
          <a:p>
            <a:pPr marL="0" indent="0">
              <a:buNone/>
            </a:pPr>
            <a:endParaRPr lang="en-GB" sz="2400" b="1" dirty="0"/>
          </a:p>
        </p:txBody>
      </p:sp>
      <p:pic>
        <p:nvPicPr>
          <p:cNvPr id="4" name="Picture 4" descr="I:\Environmental Strategy Unit\MPP\Pics from Peter Arnold_autumn\_PRA5344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653136"/>
            <a:ext cx="2059408" cy="136815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I:\Environmental Strategy Unit\MPP\Pics general\Sandcastle\Sandcastle_go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653136"/>
            <a:ext cx="2024452" cy="137941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I:\Environmental Strategy Unit\MPP\Pics general\cycling autumn.jpg"/>
          <p:cNvPicPr>
            <a:picLocks noChangeAspect="1" noChangeArrowheads="1"/>
          </p:cNvPicPr>
          <p:nvPr/>
        </p:nvPicPr>
        <p:blipFill>
          <a:blip r:embed="rId5"/>
          <a:srcRect/>
          <a:stretch>
            <a:fillRect/>
          </a:stretch>
        </p:blipFill>
        <p:spPr bwMode="auto">
          <a:xfrm>
            <a:off x="5652121" y="4653136"/>
            <a:ext cx="2088232" cy="13874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5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sz="4000" dirty="0"/>
              <a:t>What’s happening now?</a:t>
            </a:r>
          </a:p>
        </p:txBody>
      </p:sp>
      <p:sp>
        <p:nvSpPr>
          <p:cNvPr id="5123" name="Rectangle 3"/>
          <p:cNvSpPr>
            <a:spLocks noGrp="1" noChangeArrowheads="1"/>
          </p:cNvSpPr>
          <p:nvPr>
            <p:ph type="body" sz="half" idx="1"/>
          </p:nvPr>
        </p:nvSpPr>
        <p:spPr>
          <a:xfrm>
            <a:off x="539552" y="2132856"/>
            <a:ext cx="8280920" cy="2873226"/>
          </a:xfrm>
        </p:spPr>
        <p:txBody>
          <a:bodyPr>
            <a:normAutofit/>
          </a:bodyPr>
          <a:lstStyle/>
          <a:p>
            <a:pPr marL="0" indent="0">
              <a:buNone/>
            </a:pPr>
            <a:r>
              <a:rPr lang="en-GB" sz="2200" dirty="0">
                <a:latin typeface="Arial" panose="020B0604020202020204" pitchFamily="34" charset="0"/>
                <a:cs typeface="Arial" panose="020B0604020202020204" pitchFamily="34" charset="0"/>
              </a:rPr>
              <a:t>The MPP is the umbrella organisation within which there are currently 3 subgroups…</a:t>
            </a:r>
          </a:p>
          <a:p>
            <a:pPr marL="0" indent="0">
              <a:buNone/>
            </a:pPr>
            <a:endParaRPr lang="en-GB" sz="2200" dirty="0">
              <a:latin typeface="Arial" panose="020B0604020202020204" pitchFamily="34" charset="0"/>
              <a:cs typeface="Arial" panose="020B0604020202020204" pitchFamily="34" charset="0"/>
            </a:endParaRPr>
          </a:p>
          <a:p>
            <a:pPr lvl="0"/>
            <a:r>
              <a:rPr lang="en-GB" sz="2200" b="1" dirty="0" err="1">
                <a:latin typeface="Arial" panose="020B0604020202020204" pitchFamily="34" charset="0"/>
                <a:cs typeface="Arial" panose="020B0604020202020204" pitchFamily="34" charset="0"/>
              </a:rPr>
              <a:t>GLaM</a:t>
            </a:r>
            <a:r>
              <a:rPr lang="en-GB" sz="2200" dirty="0">
                <a:latin typeface="Arial" panose="020B0604020202020204" pitchFamily="34" charset="0"/>
                <a:cs typeface="Arial" panose="020B0604020202020204" pitchFamily="34" charset="0"/>
              </a:rPr>
              <a:t>: </a:t>
            </a:r>
            <a:r>
              <a:rPr lang="en-GB" sz="2200" b="0" i="0" dirty="0">
                <a:effectLst/>
                <a:latin typeface="Arial" panose="020B0604020202020204" pitchFamily="34" charset="0"/>
                <a:cs typeface="Arial" panose="020B0604020202020204" pitchFamily="34" charset="0"/>
              </a:rPr>
              <a:t>Green Links across the Manhood Peninsula</a:t>
            </a:r>
          </a:p>
          <a:p>
            <a:r>
              <a:rPr lang="en-GB" sz="2200" b="1" dirty="0">
                <a:latin typeface="Arial" panose="020B0604020202020204" pitchFamily="34" charset="0"/>
                <a:cs typeface="Arial" panose="020B0604020202020204" pitchFamily="34" charset="0"/>
              </a:rPr>
              <a:t>SWISh</a:t>
            </a:r>
            <a:r>
              <a:rPr lang="en-GB" sz="2200" dirty="0">
                <a:latin typeface="Arial" panose="020B0604020202020204" pitchFamily="34" charset="0"/>
                <a:cs typeface="Arial" panose="020B0604020202020204" pitchFamily="34" charset="0"/>
              </a:rPr>
              <a:t>: </a:t>
            </a:r>
            <a:r>
              <a:rPr lang="en-GB" sz="2200" dirty="0">
                <a:latin typeface="Arial" panose="020B0604020202020204" pitchFamily="34" charset="0"/>
                <a:ea typeface="Tahoma" panose="020B0604030504040204" pitchFamily="34" charset="0"/>
                <a:cs typeface="Arial" panose="020B0604020202020204" pitchFamily="34" charset="0"/>
              </a:rPr>
              <a:t>Surface Water Issues and Solutions</a:t>
            </a:r>
          </a:p>
          <a:p>
            <a:pPr lvl="0"/>
            <a:r>
              <a:rPr lang="en-GB" sz="2200" b="1" dirty="0">
                <a:latin typeface="Arial" panose="020B0604020202020204" pitchFamily="34" charset="0"/>
                <a:cs typeface="Arial" panose="020B0604020202020204" pitchFamily="34" charset="0"/>
              </a:rPr>
              <a:t>CHASM</a:t>
            </a:r>
            <a:r>
              <a:rPr lang="en-GB" sz="2200" dirty="0">
                <a:latin typeface="Arial" panose="020B0604020202020204" pitchFamily="34" charset="0"/>
                <a:cs typeface="Arial" panose="020B0604020202020204" pitchFamily="34" charset="0"/>
              </a:rPr>
              <a:t>: </a:t>
            </a:r>
            <a:r>
              <a:rPr lang="en-GB" sz="2200" b="0" i="0" dirty="0">
                <a:effectLst/>
                <a:latin typeface="Arial" panose="020B0604020202020204" pitchFamily="34" charset="0"/>
                <a:cs typeface="Arial" panose="020B0604020202020204" pitchFamily="34" charset="0"/>
              </a:rPr>
              <a:t>Crustaceans, Habitat And Sediment Movement</a:t>
            </a:r>
            <a:endParaRPr lang="en-GB" sz="2200" dirty="0">
              <a:latin typeface="Arial" panose="020B0604020202020204" pitchFamily="34" charset="0"/>
              <a:cs typeface="Arial" panose="020B0604020202020204" pitchFamily="34" charset="0"/>
            </a:endParaRPr>
          </a:p>
        </p:txBody>
      </p:sp>
      <p:pic>
        <p:nvPicPr>
          <p:cNvPr id="3" name="Picture 4" descr="GLaM">
            <a:extLst>
              <a:ext uri="{FF2B5EF4-FFF2-40B4-BE49-F238E27FC236}">
                <a16:creationId xmlns:a16="http://schemas.microsoft.com/office/drawing/2014/main" id="{EC1FEEBD-0F45-0D5A-3363-87CED24E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941168"/>
            <a:ext cx="1707003" cy="1160762"/>
          </a:xfrm>
          <a:prstGeom prst="rect">
            <a:avLst/>
          </a:prstGeom>
          <a:noFill/>
          <a:ln w="19050">
            <a:solidFill>
              <a:schemeClr val="tx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CHASM">
            <a:extLst>
              <a:ext uri="{FF2B5EF4-FFF2-40B4-BE49-F238E27FC236}">
                <a16:creationId xmlns:a16="http://schemas.microsoft.com/office/drawing/2014/main" id="{E48946F2-77C2-3FAA-FFCB-34580A2D8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1707003" cy="1160762"/>
          </a:xfrm>
          <a:prstGeom prst="rect">
            <a:avLst/>
          </a:prstGeom>
          <a:noFill/>
          <a:ln w="19050">
            <a:solidFill>
              <a:schemeClr val="tx1">
                <a:lumMod val="95000"/>
              </a:schemeClr>
            </a:solidFill>
          </a:ln>
          <a:extLst>
            <a:ext uri="{909E8E84-426E-40DD-AFC4-6F175D3DCCD1}">
              <a14:hiddenFill xmlns:a14="http://schemas.microsoft.com/office/drawing/2010/main">
                <a:solidFill>
                  <a:srgbClr val="FFFFFF"/>
                </a:solidFill>
              </a14:hiddenFill>
            </a:ext>
          </a:extLst>
        </p:spPr>
      </p:pic>
      <p:pic>
        <p:nvPicPr>
          <p:cNvPr id="5" name="Picture 4" descr="A field of flowers by a lake&#10;&#10;Description automatically generated">
            <a:extLst>
              <a:ext uri="{FF2B5EF4-FFF2-40B4-BE49-F238E27FC236}">
                <a16:creationId xmlns:a16="http://schemas.microsoft.com/office/drawing/2014/main" id="{662A2DBD-AA14-08B9-1F66-831326FDE6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9093" y="4941416"/>
            <a:ext cx="1562987" cy="1170675"/>
          </a:xfrm>
          <a:prstGeom prst="rect">
            <a:avLst/>
          </a:prstGeom>
          <a:ln w="19050">
            <a:solidFill>
              <a:schemeClr val="tx1">
                <a:lumMod val="95000"/>
              </a:schemeClr>
            </a:solidFill>
          </a:ln>
        </p:spPr>
      </p:pic>
    </p:spTree>
    <p:extLst>
      <p:ext uri="{BB962C8B-B14F-4D97-AF65-F5344CB8AC3E}">
        <p14:creationId xmlns:p14="http://schemas.microsoft.com/office/powerpoint/2010/main" val="3945932471"/>
      </p:ext>
    </p:extLst>
  </p:cSld>
  <p:clrMapOvr>
    <a:masterClrMapping/>
  </p:clrMapOvr>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4852</TotalTime>
  <Words>1160</Words>
  <Application>Microsoft Office PowerPoint</Application>
  <PresentationFormat>On-screen Show (4:3)</PresentationFormat>
  <Paragraphs>162</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Aero</vt:lpstr>
      <vt:lpstr>Arial</vt:lpstr>
      <vt:lpstr>Arial Narrow</vt:lpstr>
      <vt:lpstr>Calibri</vt:lpstr>
      <vt:lpstr>Symbol</vt:lpstr>
      <vt:lpstr>Tahoma</vt:lpstr>
      <vt:lpstr>Times New Roman</vt:lpstr>
      <vt:lpstr>Sumi Painting</vt:lpstr>
      <vt:lpstr>PowerPoint Presentation</vt:lpstr>
      <vt:lpstr>PowerPoint Presentation</vt:lpstr>
      <vt:lpstr>PowerPoint Presentation</vt:lpstr>
      <vt:lpstr>PowerPoint Presentation</vt:lpstr>
      <vt:lpstr>PowerPoint Presentation</vt:lpstr>
      <vt:lpstr>PowerPoint Presentation</vt:lpstr>
      <vt:lpstr>Tangible Benefits</vt:lpstr>
      <vt:lpstr>Invisible benefits </vt:lpstr>
      <vt:lpstr>What’s happening now?</vt:lpstr>
      <vt:lpstr>What’s happening now?</vt:lpstr>
      <vt:lpstr>What’s happening now?</vt:lpstr>
      <vt:lpstr>What’s happening now?</vt:lpstr>
      <vt:lpstr>What’s happening now?</vt:lpstr>
      <vt:lpstr>What’s happening now?</vt:lpstr>
      <vt:lpstr>What’s happening now?</vt:lpstr>
      <vt:lpstr>MPP Partners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 Administrator</dc:creator>
  <cp:lastModifiedBy>Parish Clerk</cp:lastModifiedBy>
  <cp:revision>371</cp:revision>
  <cp:lastPrinted>2025-04-15T08:16:37Z</cp:lastPrinted>
  <dcterms:created xsi:type="dcterms:W3CDTF">2002-01-08T14:05:47Z</dcterms:created>
  <dcterms:modified xsi:type="dcterms:W3CDTF">2025-09-19T07:35:33Z</dcterms:modified>
</cp:coreProperties>
</file>