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lley\Documents\Personal\Family\riach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lley\Documents\Personal\Family\riach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lley\Documents\Personal\Family\riach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Costs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1A21982-1DF1-4F35-A6BC-85FE0E86A6CD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287-42F1-9E19-CD3D94ED8A0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628CCA0-1931-4826-85A9-6CB7043282FA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287-42F1-9E19-CD3D94ED8A0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0B0B1F0-0D8E-4F05-B49F-3C0797668B17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287-42F1-9E19-CD3D94ED8A0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C7B4A7B-D8B4-4E4C-BBAB-8A16BF94DA96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287-42F1-9E19-CD3D94ED8A0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FF3FD95-B94B-454A-B5CB-965999952193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287-42F1-9E19-CD3D94ED8A0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EC5D7DD-9AD8-4C61-BA38-CAA0115F7FD4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287-42F1-9E19-CD3D94ED8A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Sheet2!$B$2:$B$7</c:f>
              <c:numCache>
                <c:formatCode>"£"#,##0_);[Red]\("£"#,##0\)</c:formatCode>
                <c:ptCount val="6"/>
                <c:pt idx="0">
                  <c:v>3700</c:v>
                </c:pt>
                <c:pt idx="1">
                  <c:v>1910</c:v>
                </c:pt>
                <c:pt idx="2">
                  <c:v>3339</c:v>
                </c:pt>
                <c:pt idx="3">
                  <c:v>2000</c:v>
                </c:pt>
                <c:pt idx="4">
                  <c:v>19795</c:v>
                </c:pt>
                <c:pt idx="5">
                  <c:v>18878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87-42F1-9E19-CD3D94ED8A0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Surplus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430971433544026E-17"/>
                  <c:y val="-1.0869565217391438E-2"/>
                </c:manualLayout>
              </c:layout>
              <c:tx>
                <c:rich>
                  <a:bodyPr/>
                  <a:lstStyle/>
                  <a:p>
                    <a:fld id="{596BC5FC-ED94-478A-A4F7-7239688051BB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287-42F1-9E19-CD3D94ED8A09}"/>
                </c:ext>
              </c:extLst>
            </c:dLbl>
            <c:dLbl>
              <c:idx val="1"/>
              <c:layout>
                <c:manualLayout>
                  <c:x val="2.1197668256491787E-3"/>
                  <c:y val="-1.449275362318853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£</a:t>
                    </a:r>
                    <a:fld id="{618543EA-5036-4680-81D9-D5FBF1768B0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E287-42F1-9E19-CD3D94ED8A0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54E524B-34BB-4B23-B847-5BF49915452C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287-42F1-9E19-CD3D94ED8A0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9AF65C5-441C-41BD-A557-7DD3209824CB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287-42F1-9E19-CD3D94ED8A0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6BF62AC-6525-4D34-873D-E07BA14D1A36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287-42F1-9E19-CD3D94ED8A0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600B545-6AE3-4CAE-9D43-D862CBD1998C}" type="VALUE">
                      <a:rPr lang="en-US" smtClean="0"/>
                      <a:pPr/>
                      <a:t>[VALUE]</a:t>
                    </a:fld>
                    <a:endParaRPr lang="en-GB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E287-42F1-9E19-CD3D94ED8A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Sheet2!$C$2:$C$7</c:f>
              <c:numCache>
                <c:formatCode>"£"#,##0_);[Red]\("£"#,##0\)</c:formatCode>
                <c:ptCount val="6"/>
                <c:pt idx="0">
                  <c:v>0</c:v>
                </c:pt>
                <c:pt idx="1">
                  <c:v>90</c:v>
                </c:pt>
                <c:pt idx="2">
                  <c:v>25522</c:v>
                </c:pt>
                <c:pt idx="3">
                  <c:v>8669</c:v>
                </c:pt>
                <c:pt idx="4">
                  <c:v>659</c:v>
                </c:pt>
                <c:pt idx="5">
                  <c:v>6800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287-42F1-9E19-CD3D94ED8A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1820488"/>
        <c:axId val="751829488"/>
      </c:barChart>
      <c:catAx>
        <c:axId val="75182048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1829488"/>
        <c:crosses val="autoZero"/>
        <c:auto val="0"/>
        <c:lblAlgn val="ctr"/>
        <c:lblOffset val="100"/>
        <c:noMultiLvlLbl val="0"/>
      </c:catAx>
      <c:valAx>
        <c:axId val="751829488"/>
        <c:scaling>
          <c:orientation val="minMax"/>
          <c:max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_);[Red]\(&quot;£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182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506858062711435E-2"/>
          <c:y val="7.8482521403247407E-2"/>
          <c:w val="0.94027915462379386"/>
          <c:h val="0.884939651879402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Costs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Sheet2!$B$2:$B$7</c:f>
              <c:numCache>
                <c:formatCode>"£"#,##0_);[Red]\("£"#,##0\)</c:formatCode>
                <c:ptCount val="6"/>
                <c:pt idx="0">
                  <c:v>3700</c:v>
                </c:pt>
                <c:pt idx="1">
                  <c:v>1910</c:v>
                </c:pt>
                <c:pt idx="2">
                  <c:v>3339</c:v>
                </c:pt>
                <c:pt idx="3">
                  <c:v>2000</c:v>
                </c:pt>
                <c:pt idx="4">
                  <c:v>19795</c:v>
                </c:pt>
                <c:pt idx="5">
                  <c:v>18878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5-4E23-BEF9-F80CD155955C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Surplus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Sheet2!$C$2:$C$7</c:f>
              <c:numCache>
                <c:formatCode>"£"#,##0_);[Red]\("£"#,##0\)</c:formatCode>
                <c:ptCount val="6"/>
                <c:pt idx="0">
                  <c:v>0</c:v>
                </c:pt>
                <c:pt idx="1">
                  <c:v>90</c:v>
                </c:pt>
                <c:pt idx="2">
                  <c:v>25522</c:v>
                </c:pt>
                <c:pt idx="3">
                  <c:v>8669</c:v>
                </c:pt>
                <c:pt idx="4">
                  <c:v>659</c:v>
                </c:pt>
                <c:pt idx="5">
                  <c:v>6800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5-4E23-BEF9-F80CD155955C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Parish council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Sheet2!$D$2:$D$7</c:f>
              <c:numCache>
                <c:formatCode>General</c:formatCode>
                <c:ptCount val="6"/>
                <c:pt idx="2" formatCode="&quot;£&quot;#,##0_);[Red]\(&quot;£&quot;#,##0\)">
                  <c:v>25000</c:v>
                </c:pt>
                <c:pt idx="4" formatCode="&quot;£&quot;#,##0_);[Red]\(&quot;£&quot;#,##0\)">
                  <c:v>9800</c:v>
                </c:pt>
                <c:pt idx="5" formatCode="&quot;£&quot;#,##0_);[Red]\(&quot;£&quot;#,##0\)">
                  <c:v>7300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75-4E23-BEF9-F80CD155955C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Ferry farm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Sheet2!$A$2:$A$7</c:f>
              <c:numCache>
                <c:formatCode>mmm\-yy</c:formatCode>
                <c:ptCount val="6"/>
                <c:pt idx="0">
                  <c:v>43922</c:v>
                </c:pt>
                <c:pt idx="1">
                  <c:v>44287</c:v>
                </c:pt>
                <c:pt idx="2">
                  <c:v>44652</c:v>
                </c:pt>
                <c:pt idx="3">
                  <c:v>45017</c:v>
                </c:pt>
                <c:pt idx="4">
                  <c:v>45383</c:v>
                </c:pt>
                <c:pt idx="5">
                  <c:v>45748</c:v>
                </c:pt>
              </c:numCache>
            </c:numRef>
          </c:cat>
          <c:val>
            <c:numRef>
              <c:f>Sheet2!$E$2:$E$7</c:f>
              <c:numCache>
                <c:formatCode>General</c:formatCode>
                <c:ptCount val="6"/>
                <c:pt idx="5" formatCode="&quot;£&quot;#,##0_);[Red]\(&quot;£&quot;#,##0\)">
                  <c:v>4520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75-4E23-BEF9-F80CD15595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90519216"/>
        <c:axId val="790517416"/>
      </c:barChart>
      <c:catAx>
        <c:axId val="7905192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517416"/>
        <c:crosses val="autoZero"/>
        <c:auto val="0"/>
        <c:lblAlgn val="ctr"/>
        <c:lblOffset val="100"/>
        <c:noMultiLvlLbl val="0"/>
      </c:catAx>
      <c:valAx>
        <c:axId val="790517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_);[Red]\(&quot;£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519216"/>
        <c:crossesAt val="1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/>
              <a:t>Income</a:t>
            </a:r>
            <a:r>
              <a:rPr lang="en-GB" sz="2400" baseline="0"/>
              <a:t> Split 24/25</a:t>
            </a:r>
            <a:endParaRPr lang="en-GB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0-4095-B8B9-DC1E391AA7D6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10-4095-B8B9-DC1E391AA7D6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0-4095-B8B9-DC1E391AA7D6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10-4095-B8B9-DC1E391AA7D6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A10-4095-B8B9-DC1E391AA7D6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A10-4095-B8B9-DC1E391AA7D6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A10-4095-B8B9-DC1E391AA7D6}"/>
              </c:ext>
            </c:extLst>
          </c:dPt>
          <c:dPt>
            <c:idx val="7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A10-4095-B8B9-DC1E391AA7D6}"/>
              </c:ext>
            </c:extLst>
          </c:dPt>
          <c:dPt>
            <c:idx val="8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A10-4095-B8B9-DC1E391AA7D6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Cafe</a:t>
                    </a:r>
                  </a:p>
                  <a:p>
                    <a:fld id="{CA59A408-5C72-4289-8741-D913B6C6453A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10-4095-B8B9-DC1E391AA7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E647F15-821F-493F-A064-78197079B2E1}" type="CATEGORYNAME">
                      <a:rPr lang="en-US"/>
                      <a:pPr/>
                      <a:t>[CATEGORY NAME]</a:t>
                    </a:fld>
                    <a:r>
                      <a:rPr lang="en-US"/>
                      <a:t> contract</a:t>
                    </a:r>
                    <a:endParaRPr lang="en-US" baseline="0"/>
                  </a:p>
                  <a:p>
                    <a:fld id="{3A70B080-6786-47F6-8BEE-0E8384C861D6}" type="VALUE">
                      <a:rPr lang="en-US"/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10-4095-B8B9-DC1E391AA7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GB" dirty="0"/>
                      <a:t>IFC Contribution</a:t>
                    </a:r>
                    <a:r>
                      <a:rPr lang="en-GB" baseline="0" dirty="0"/>
                      <a:t> to e</a:t>
                    </a:r>
                    <a:r>
                      <a:rPr lang="en-GB" dirty="0"/>
                      <a:t>lectrical costs </a:t>
                    </a:r>
                    <a:r>
                      <a:rPr lang="en-GB" baseline="0" dirty="0"/>
                      <a:t>
</a:t>
                    </a:r>
                    <a:fld id="{EB195938-F178-41CB-AAE5-77BA1CBFF808}" type="VALUE">
                      <a:rPr lang="en-GB" baseline="0" smtClean="0"/>
                      <a:pPr/>
                      <a:t>[VALUE]</a:t>
                    </a:fld>
                    <a:endParaRPr lang="en-GB" baseline="0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A10-4095-B8B9-DC1E391AA7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Sheet1!$A$18:$A$26</c:f>
              <c:strCache>
                <c:ptCount val="9"/>
                <c:pt idx="0">
                  <c:v>Theatre</c:v>
                </c:pt>
                <c:pt idx="1">
                  <c:v>?</c:v>
                </c:pt>
                <c:pt idx="2">
                  <c:v>Grass</c:v>
                </c:pt>
                <c:pt idx="3">
                  <c:v>Other non football</c:v>
                </c:pt>
                <c:pt idx="4">
                  <c:v>PHYS</c:v>
                </c:pt>
                <c:pt idx="5">
                  <c:v>IFC Electric Passthro</c:v>
                </c:pt>
                <c:pt idx="6">
                  <c:v>IFC Bar rent</c:v>
                </c:pt>
                <c:pt idx="7">
                  <c:v>IFC Football</c:v>
                </c:pt>
                <c:pt idx="8">
                  <c:v>Other football</c:v>
                </c:pt>
              </c:strCache>
            </c:strRef>
          </c:cat>
          <c:val>
            <c:numRef>
              <c:f>Sheet1!$B$18:$B$26</c:f>
              <c:numCache>
                <c:formatCode>0%</c:formatCode>
                <c:ptCount val="9"/>
                <c:pt idx="0">
                  <c:v>0.27</c:v>
                </c:pt>
                <c:pt idx="1">
                  <c:v>0.09</c:v>
                </c:pt>
                <c:pt idx="2">
                  <c:v>0.1</c:v>
                </c:pt>
                <c:pt idx="3" formatCode="0.00%">
                  <c:v>0.14699999999999999</c:v>
                </c:pt>
                <c:pt idx="4" formatCode="0.00%">
                  <c:v>7.8E-2</c:v>
                </c:pt>
                <c:pt idx="5" formatCode="0.00%">
                  <c:v>0.105</c:v>
                </c:pt>
                <c:pt idx="6" formatCode="0.00%">
                  <c:v>2.1000000000000001E-2</c:v>
                </c:pt>
                <c:pt idx="7" formatCode="0.00%">
                  <c:v>0.113</c:v>
                </c:pt>
                <c:pt idx="8" formatCode="0.00%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A10-4095-B8B9-DC1E391AA7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375E-D262-89BA-9BE8-42AE72D8E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15429-955B-BB1F-1D0C-9B1BF79E0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11D57-5DCE-3526-D30D-B4539A8FE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1C3C-A092-2455-869A-97E37D8A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167CD-219B-E027-3DC1-815D12DB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40B9-5330-8947-E69D-7F80A64E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AB803-F440-71BD-1501-5676AD162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66196-9C23-926C-F4C5-D7EAB006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5E89D-102C-72D4-EFD6-540E5BB5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74D28-F7FE-1411-A889-D127F692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08C12-D284-A2DF-D64B-C966B004E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C52FC-D24C-04D8-D4B3-B2FA46327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463CF-5E56-574F-56BF-0F3533A9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3045C-0790-C128-2D52-EADB5033A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22B-6BC2-90F9-8FDD-1AE09F14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42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6266-B4A4-04E9-2B1A-67109DD34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3D85-7D04-8031-5A68-BF2BB6B3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65A15-4398-B3BF-1B4A-6DF189F20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9DECD-BA76-3D54-0E93-676DA4C4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32831-FE9B-CAF8-902B-5A5E23A27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4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CF0DF-541D-3228-0F34-38D4239E0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E828C-AC19-47AE-F2FB-847B5A7E3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10A70-0E0C-BE9B-7178-14A768EA7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2A7F-8284-50EC-EBDE-5C51490F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2612-9AFF-9137-3971-7ADED5D2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8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0F4E-60B1-E55F-5E02-C3F9E08B7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DFBD8-08CF-8BB0-22AF-936AA14D2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7DC49-3D86-F281-236F-375DFA52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4AA49-98A7-8105-96FA-DCA7215C5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4093D-3002-6FA3-140C-EC80CF92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8F2E9-E27B-0D22-D80F-2D4A77F3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71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4E335-6AC7-B17F-B5FE-A5C92FF2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048C2-FF50-60F1-6B3F-A534039FD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E49EC-50EA-B4F0-4916-074EBDC63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50F6F3-83D3-A540-8801-41D50A8E2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A9B5F-1299-57AC-526D-B3C71C8AA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9D5D6-4FA9-51C6-3B8E-488DEEEA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CAE927-AF6F-A59C-664B-106075823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51967C-643E-4213-D7FC-FC8F40E0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95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12F9-A50E-EFB9-CB7A-5392C6985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ADA1B-8363-51B2-D3B6-E272FBA0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83296-C33A-87D9-458B-263330100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CEA52D-8509-D73E-DB15-7885FB6F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7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EB935-54B2-EA03-6D36-1DF44A73B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7433C-4369-A035-C6B7-B000D11F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D64B1-770D-A1AB-CC4A-D78CFD8E9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88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37DD4-9A3C-25DD-D308-B011C43A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27ABD-4951-A29F-35CE-FC1E5B8AA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FF65C-1111-6711-2A62-D45B3F0DC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A637C-7805-756D-95C6-A5DE36C8E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3EF93-45B0-6EDE-1E23-9CBD5752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1BE76-2F94-EEB5-B512-C7595670D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65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9F2A9-0887-E4EC-32CF-51236231C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26CFAB-8260-C555-A986-E8241844D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CDE088-DDB2-51A2-4C6F-7617CC7A2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BDC7C-E2D5-ACBD-1AE1-D41A51D8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8971C-8B6B-D670-375B-B897EE41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10739-4F7D-9778-F1DA-F979177A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47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A59645-E771-6D02-FE6C-1890561D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81326-A615-C1EA-3CA8-B9C451059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DE4DE-9B05-B8A4-F11E-59AA6D3DDB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E539D7-99DF-4D92-9385-0CD8336915AD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2CFF0-8A3F-D759-56AB-F2F9C1899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92AF1-5C78-9673-3C26-9D116FE87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B2F7EF-C50A-42D8-B11A-19DC3D0AE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1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98261-9B82-E2AD-B24D-F092ABD5F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Siddlesham</a:t>
            </a:r>
            <a:r>
              <a:rPr lang="en-GB" dirty="0"/>
              <a:t> Community Association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A1940-EA0D-9745-E858-B9A562D0A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Riach Ryder</a:t>
            </a:r>
          </a:p>
        </p:txBody>
      </p:sp>
    </p:spTree>
    <p:extLst>
      <p:ext uri="{BB962C8B-B14F-4D97-AF65-F5344CB8AC3E}">
        <p14:creationId xmlns:p14="http://schemas.microsoft.com/office/powerpoint/2010/main" val="294268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AA59-33F4-E3D0-6B4C-2CB0E5060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068D-324D-1BEC-5117-2C9FB9052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PC own the land and memorial hall on behalf of the Community.</a:t>
            </a:r>
          </a:p>
          <a:p>
            <a:r>
              <a:rPr lang="en-GB" dirty="0" err="1"/>
              <a:t>Siddlesham</a:t>
            </a:r>
            <a:r>
              <a:rPr lang="en-GB" dirty="0"/>
              <a:t> Football Club left a derelict building around 2019/20.</a:t>
            </a:r>
          </a:p>
          <a:p>
            <a:r>
              <a:rPr lang="en-GB" dirty="0"/>
              <a:t>The SCA agreed with the PC to operate the Hall and Grounds as an experiment.</a:t>
            </a:r>
          </a:p>
          <a:p>
            <a:r>
              <a:rPr lang="en-GB" dirty="0"/>
              <a:t>We had a windfall as a result of covid allowing some investment.</a:t>
            </a:r>
          </a:p>
          <a:p>
            <a:r>
              <a:rPr lang="en-GB" dirty="0"/>
              <a:t>The PC vigorously sought football clubs to use the pitches from 2021.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16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22491CC-9E95-A4B3-3EB8-233C5C9A9ABF}"/>
              </a:ext>
            </a:extLst>
          </p:cNvPr>
          <p:cNvSpPr txBox="1"/>
          <p:nvPr/>
        </p:nvSpPr>
        <p:spPr>
          <a:xfrm>
            <a:off x="3635829" y="4278086"/>
            <a:ext cx="1427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Covid bonus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0C0F779-3C6F-3B70-CD46-56415D956775}"/>
              </a:ext>
            </a:extLst>
          </p:cNvPr>
          <p:cNvCxnSpPr/>
          <p:nvPr/>
        </p:nvCxnSpPr>
        <p:spPr>
          <a:xfrm>
            <a:off x="4615543" y="4647418"/>
            <a:ext cx="293914" cy="1749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443D0D2-DBAE-67E0-5098-D48DED3357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009699"/>
              </p:ext>
            </p:extLst>
          </p:nvPr>
        </p:nvGraphicFramePr>
        <p:xfrm>
          <a:off x="46463" y="247602"/>
          <a:ext cx="12099074" cy="6362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286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F119423-24B2-774D-6A8C-C0DC81EAAA2A}"/>
              </a:ext>
            </a:extLst>
          </p:cNvPr>
          <p:cNvGraphicFramePr>
            <a:graphicFrameLocks/>
          </p:cNvGraphicFramePr>
          <p:nvPr/>
        </p:nvGraphicFramePr>
        <p:xfrm>
          <a:off x="174488" y="318223"/>
          <a:ext cx="11843023" cy="62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DFFF1B1-93E9-C80F-AEA2-A3C13677EC41}"/>
              </a:ext>
            </a:extLst>
          </p:cNvPr>
          <p:cNvSpPr txBox="1"/>
          <p:nvPr/>
        </p:nvSpPr>
        <p:spPr>
          <a:xfrm>
            <a:off x="3635829" y="4278086"/>
            <a:ext cx="1427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Covid bonus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E221B2-BF3C-3C53-958C-ACE9BDA7AD4C}"/>
              </a:ext>
            </a:extLst>
          </p:cNvPr>
          <p:cNvSpPr txBox="1"/>
          <p:nvPr/>
        </p:nvSpPr>
        <p:spPr>
          <a:xfrm>
            <a:off x="7595378" y="3571279"/>
            <a:ext cx="830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Drains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05703E-CAC4-9FAE-39F5-7CC58197A88E}"/>
              </a:ext>
            </a:extLst>
          </p:cNvPr>
          <p:cNvSpPr txBox="1"/>
          <p:nvPr/>
        </p:nvSpPr>
        <p:spPr>
          <a:xfrm>
            <a:off x="9306489" y="3105833"/>
            <a:ext cx="1334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Flood lights</a:t>
            </a:r>
          </a:p>
          <a:p>
            <a:r>
              <a:rPr lang="en-GB" dirty="0"/>
              <a:t>Car park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A92DC3A-27DF-7E08-B522-7BA5DB17CDCA}"/>
              </a:ext>
            </a:extLst>
          </p:cNvPr>
          <p:cNvCxnSpPr/>
          <p:nvPr/>
        </p:nvCxnSpPr>
        <p:spPr>
          <a:xfrm>
            <a:off x="4615543" y="4647418"/>
            <a:ext cx="293914" cy="1749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3CFB3A-8603-E697-6058-1B710EAAEB25}"/>
              </a:ext>
            </a:extLst>
          </p:cNvPr>
          <p:cNvCxnSpPr/>
          <p:nvPr/>
        </p:nvCxnSpPr>
        <p:spPr>
          <a:xfrm>
            <a:off x="8288718" y="3940611"/>
            <a:ext cx="273774" cy="1037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AB12B15-C138-625D-E7BE-D0A41B910F3F}"/>
              </a:ext>
            </a:extLst>
          </p:cNvPr>
          <p:cNvCxnSpPr/>
          <p:nvPr/>
        </p:nvCxnSpPr>
        <p:spPr>
          <a:xfrm>
            <a:off x="10238031" y="3675687"/>
            <a:ext cx="242047" cy="80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30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A0299A5-488B-390D-6C37-3F59256EB2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142520"/>
              </p:ext>
            </p:extLst>
          </p:nvPr>
        </p:nvGraphicFramePr>
        <p:xfrm>
          <a:off x="2038216" y="775638"/>
          <a:ext cx="8901926" cy="5306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390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DB23-7232-6B12-62EB-D6838206D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2361B-69E8-A050-EC69-149D36E8F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Growth in 2024/25 and plans for 25/26 rely heavily on the time and effort of trustees and volunteers.</a:t>
            </a:r>
          </a:p>
          <a:p>
            <a:r>
              <a:rPr lang="en-GB" dirty="0"/>
              <a:t>However the building is not built to modern standards and was neglected until the SCA took over management.</a:t>
            </a:r>
          </a:p>
          <a:p>
            <a:r>
              <a:rPr lang="en-GB" dirty="0"/>
              <a:t>Costly building to run. </a:t>
            </a:r>
          </a:p>
          <a:p>
            <a:r>
              <a:rPr lang="en-GB" dirty="0"/>
              <a:t>Finally, the risks.</a:t>
            </a:r>
          </a:p>
          <a:p>
            <a:r>
              <a:rPr lang="en-GB" dirty="0"/>
              <a:t>District council rates.</a:t>
            </a:r>
          </a:p>
          <a:p>
            <a:r>
              <a:rPr lang="en-GB" dirty="0"/>
              <a:t>Struggle to get volunteers.</a:t>
            </a:r>
          </a:p>
        </p:txBody>
      </p:sp>
    </p:spTree>
    <p:extLst>
      <p:ext uri="{BB962C8B-B14F-4D97-AF65-F5344CB8AC3E}">
        <p14:creationId xmlns:p14="http://schemas.microsoft.com/office/powerpoint/2010/main" val="334884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8C5C-74BB-F2AC-45B7-B6D86326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194" y="2217550"/>
            <a:ext cx="5813612" cy="2422899"/>
          </a:xfrm>
        </p:spPr>
        <p:txBody>
          <a:bodyPr>
            <a:noAutofit/>
          </a:bodyPr>
          <a:lstStyle/>
          <a:p>
            <a:r>
              <a:rPr lang="en-GB" sz="8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176659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170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Siddlesham Community Association Update</vt:lpstr>
      <vt:lpstr>Background</vt:lpstr>
      <vt:lpstr>PowerPoint Presentation</vt:lpstr>
      <vt:lpstr>PowerPoint Presentation</vt:lpstr>
      <vt:lpstr>PowerPoint Presentation</vt:lpstr>
      <vt:lpstr>The future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Olley</dc:creator>
  <cp:lastModifiedBy>Parish Clerk</cp:lastModifiedBy>
  <cp:revision>7</cp:revision>
  <dcterms:created xsi:type="dcterms:W3CDTF">2025-05-14T12:30:36Z</dcterms:created>
  <dcterms:modified xsi:type="dcterms:W3CDTF">2025-05-22T08:45:35Z</dcterms:modified>
</cp:coreProperties>
</file>